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9"/>
  </p:notesMasterIdLst>
  <p:sldIdLst>
    <p:sldId id="430" r:id="rId3"/>
    <p:sldId id="386" r:id="rId4"/>
    <p:sldId id="473" r:id="rId5"/>
    <p:sldId id="358" r:id="rId6"/>
    <p:sldId id="486" r:id="rId7"/>
    <p:sldId id="373" r:id="rId8"/>
    <p:sldId id="313" r:id="rId9"/>
    <p:sldId id="315" r:id="rId10"/>
    <p:sldId id="316" r:id="rId11"/>
    <p:sldId id="354" r:id="rId12"/>
    <p:sldId id="372" r:id="rId13"/>
    <p:sldId id="414" r:id="rId14"/>
    <p:sldId id="374" r:id="rId15"/>
    <p:sldId id="387" r:id="rId16"/>
    <p:sldId id="336" r:id="rId17"/>
    <p:sldId id="337" r:id="rId18"/>
    <p:sldId id="338" r:id="rId19"/>
    <p:sldId id="339" r:id="rId20"/>
    <p:sldId id="367" r:id="rId21"/>
    <p:sldId id="388" r:id="rId22"/>
    <p:sldId id="389" r:id="rId23"/>
    <p:sldId id="341" r:id="rId24"/>
    <p:sldId id="342" r:id="rId25"/>
    <p:sldId id="343" r:id="rId26"/>
    <p:sldId id="344" r:id="rId27"/>
    <p:sldId id="390" r:id="rId28"/>
    <p:sldId id="335" r:id="rId29"/>
    <p:sldId id="416" r:id="rId30"/>
    <p:sldId id="368" r:id="rId31"/>
    <p:sldId id="413" r:id="rId32"/>
    <p:sldId id="321" r:id="rId33"/>
    <p:sldId id="425" r:id="rId34"/>
    <p:sldId id="369" r:id="rId35"/>
    <p:sldId id="403" r:id="rId36"/>
    <p:sldId id="458" r:id="rId37"/>
    <p:sldId id="393" r:id="rId38"/>
    <p:sldId id="475" r:id="rId39"/>
    <p:sldId id="370" r:id="rId40"/>
    <p:sldId id="467" r:id="rId41"/>
    <p:sldId id="437" r:id="rId42"/>
    <p:sldId id="468" r:id="rId43"/>
    <p:sldId id="438" r:id="rId44"/>
    <p:sldId id="478" r:id="rId45"/>
    <p:sldId id="482" r:id="rId46"/>
    <p:sldId id="365" r:id="rId47"/>
    <p:sldId id="457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7C0"/>
    <a:srgbClr val="190EC2"/>
    <a:srgbClr val="009010"/>
    <a:srgbClr val="527CF1"/>
    <a:srgbClr val="24D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504"/>
    <p:restoredTop sz="86357"/>
  </p:normalViewPr>
  <p:slideViewPr>
    <p:cSldViewPr snapToGrid="0" snapToObjects="1">
      <p:cViewPr varScale="1">
        <p:scale>
          <a:sx n="86" d="100"/>
          <a:sy n="86" d="100"/>
        </p:scale>
        <p:origin x="216" y="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0FB92-9C05-574B-8F66-F11E261A4777}" type="datetimeFigureOut">
              <a:rPr lang="en-US" smtClean="0"/>
              <a:t>9/13/20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62C7B-1C9F-8544-B22E-803DE079B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0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747DC-EF91-7249-A45D-C6A27F82F86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We</a:t>
            </a:r>
            <a:r>
              <a:rPr lang="ja-JP" altLang="en-US"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ea typeface="ＭＳ Ｐゴシック" charset="0"/>
                <a:cs typeface="ＭＳ Ｐゴシック" charset="0"/>
              </a:rPr>
              <a:t>ll try to put some structure in this universe.</a:t>
            </a:r>
          </a:p>
          <a:p>
            <a:r>
              <a:rPr lang="en-US">
                <a:ea typeface="ＭＳ Ｐゴシック" charset="0"/>
                <a:cs typeface="ＭＳ Ｐゴシック" charset="0"/>
              </a:rPr>
              <a:t>Computational problems are often essential components of scientific, mathematical and other intellectual challenges.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119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alternating minimization algorithm is exactly in the same spirit as the classical one!</a:t>
            </a:r>
          </a:p>
          <a:p>
            <a:endParaRPr lang="en-US" dirty="0"/>
          </a:p>
          <a:p>
            <a:r>
              <a:rPr lang="en-US" dirty="0"/>
              <a:t>We will generalize capacity in several ways in later talks</a:t>
            </a:r>
          </a:p>
          <a:p>
            <a:endParaRPr lang="en-US" dirty="0"/>
          </a:p>
          <a:p>
            <a:r>
              <a:rPr lang="en-US" dirty="0"/>
              <a:t>The same template of analysis repeats – for the first time with a non-trivial component, that unleashes many of the connections</a:t>
            </a:r>
          </a:p>
          <a:p>
            <a:endParaRPr lang="en-US" dirty="0"/>
          </a:p>
          <a:p>
            <a:r>
              <a:rPr lang="en-US" dirty="0"/>
              <a:t>Here we first see the potential for new applications in optimization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69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Q6 is becomes equivalent under slight change.</a:t>
            </a:r>
          </a:p>
          <a:p>
            <a:r>
              <a:rPr lang="en-US" dirty="0"/>
              <a:t>AMAZING! We can use tools from so many areas solving problems in another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738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Derksen-Weyman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Domokos-Zubkov</a:t>
            </a:r>
            <a:r>
              <a:rPr lang="en-US" baseline="0" dirty="0"/>
              <a:t>, Schofield-Van-der-berg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19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Mainly elaborated on in Garg + Walter + Oliveira’s talks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31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Mainly elaborated on in Garg + Walter + Oliveira’s talks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25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exponential convergence is sometimes called “linear convergence” in optimization literature.</a:t>
            </a:r>
          </a:p>
          <a:p>
            <a:r>
              <a:rPr lang="en-US" dirty="0"/>
              <a:t>This is the difference between “weak membership/separation” and “strong membership/separation” oracles.</a:t>
            </a:r>
          </a:p>
          <a:p>
            <a:endParaRPr lang="en-US" dirty="0"/>
          </a:p>
          <a:p>
            <a:r>
              <a:rPr lang="en-US" dirty="0" err="1"/>
              <a:t>Geodesically</a:t>
            </a:r>
            <a:r>
              <a:rPr lang="en-US" dirty="0"/>
              <a:t> convex optimization is established (</a:t>
            </a:r>
            <a:r>
              <a:rPr lang="en-US" dirty="0" err="1"/>
              <a:t>Nisheeth</a:t>
            </a:r>
            <a:r>
              <a:rPr lang="en-US" dirty="0"/>
              <a:t> </a:t>
            </a:r>
            <a:r>
              <a:rPr lang="en-US" dirty="0" err="1"/>
              <a:t>Vishnoi</a:t>
            </a:r>
            <a:r>
              <a:rPr lang="en-US" dirty="0"/>
              <a:t> talk). But mostly, 1</a:t>
            </a:r>
            <a:r>
              <a:rPr lang="en-US" baseline="30000" dirty="0"/>
              <a:t>st</a:t>
            </a:r>
            <a:r>
              <a:rPr lang="en-US" dirty="0"/>
              <a:t> order methods for which convergence is polynomial. Capacity is convex in the hyperbolic metric over PSD matrices, and we develop a 2</a:t>
            </a:r>
            <a:r>
              <a:rPr lang="en-US" baseline="30000" dirty="0"/>
              <a:t>nd</a:t>
            </a:r>
            <a:r>
              <a:rPr lang="en-US" dirty="0"/>
              <a:t> order method that conv </a:t>
            </a:r>
            <a:r>
              <a:rPr lang="en-US" dirty="0" err="1"/>
              <a:t>exp</a:t>
            </a:r>
            <a:r>
              <a:rPr lang="en-US" dirty="0"/>
              <a:t> fast (</a:t>
            </a:r>
            <a:r>
              <a:rPr lang="en-US" dirty="0" err="1"/>
              <a:t>Yuanzhi</a:t>
            </a:r>
            <a:r>
              <a:rPr lang="en-US" dirty="0"/>
              <a:t> Li talk)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56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27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exponential convergence is sometimes called “linear convergence” in optimization literature.</a:t>
            </a:r>
          </a:p>
          <a:p>
            <a:r>
              <a:rPr lang="en-US" dirty="0"/>
              <a:t>This is the difference between “weak membership/separation” and “strong membership/separation” oracles.</a:t>
            </a:r>
          </a:p>
          <a:p>
            <a:endParaRPr lang="en-US" dirty="0"/>
          </a:p>
          <a:p>
            <a:r>
              <a:rPr lang="en-US" dirty="0" err="1"/>
              <a:t>Geodesically</a:t>
            </a:r>
            <a:r>
              <a:rPr lang="en-US" dirty="0"/>
              <a:t> convex optimization is established (</a:t>
            </a:r>
            <a:r>
              <a:rPr lang="en-US" dirty="0" err="1"/>
              <a:t>Nisheeth</a:t>
            </a:r>
            <a:r>
              <a:rPr lang="en-US" dirty="0"/>
              <a:t> </a:t>
            </a:r>
            <a:r>
              <a:rPr lang="en-US" dirty="0" err="1"/>
              <a:t>Vishnoi</a:t>
            </a:r>
            <a:r>
              <a:rPr lang="en-US" dirty="0"/>
              <a:t> talk). But mostly, 1</a:t>
            </a:r>
            <a:r>
              <a:rPr lang="en-US" baseline="30000" dirty="0"/>
              <a:t>st</a:t>
            </a:r>
            <a:r>
              <a:rPr lang="en-US" dirty="0"/>
              <a:t> order methods for which convergence is polynomial. Capacity is convex in the hyperbolic metric over PSD matrices, and we develop a 2</a:t>
            </a:r>
            <a:r>
              <a:rPr lang="en-US" baseline="30000" dirty="0"/>
              <a:t>nd</a:t>
            </a:r>
            <a:r>
              <a:rPr lang="en-US" dirty="0"/>
              <a:t> order method that conv </a:t>
            </a:r>
            <a:r>
              <a:rPr lang="en-US" dirty="0" err="1"/>
              <a:t>exp</a:t>
            </a:r>
            <a:r>
              <a:rPr lang="en-US" dirty="0"/>
              <a:t> fast (</a:t>
            </a:r>
            <a:r>
              <a:rPr lang="en-US" dirty="0" err="1"/>
              <a:t>Yuanzhi</a:t>
            </a:r>
            <a:r>
              <a:rPr lang="en-US" dirty="0"/>
              <a:t> Li talk)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95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60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21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47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Jacobi’s interest was efficiently solving a system of ODEs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52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course, this is in P</a:t>
            </a:r>
            <a:r>
              <a:rPr lang="en-US" sz="1200" b="1" dirty="0">
                <a:solidFill>
                  <a:srgbClr val="000000"/>
                </a:solidFill>
                <a:latin typeface="Comic Sans MS"/>
                <a:cs typeface="Comic Sans MS"/>
              </a:rPr>
              <a:t>PM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3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explain the quotation marks presently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76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problem we will really solve, and whose algorithms inspired the work underlying this workshop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74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Jacobi’s interest was efficiently solving a system of ODEs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83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completely new interpretation of perfect matching </a:t>
            </a:r>
          </a:p>
          <a:p>
            <a:endParaRPr lang="en-US" dirty="0"/>
          </a:p>
          <a:p>
            <a:r>
              <a:rPr lang="en-US" dirty="0"/>
              <a:t>Matrix scaling is a whole field by itself !</a:t>
            </a:r>
          </a:p>
          <a:p>
            <a:endParaRPr lang="en-US" dirty="0"/>
          </a:p>
          <a:p>
            <a:r>
              <a:rPr lang="en-US" dirty="0"/>
              <a:t>Diagonal matrices forma group, </a:t>
            </a:r>
            <a:r>
              <a:rPr lang="en-US" dirty="0" err="1"/>
              <a:t>D_n</a:t>
            </a:r>
            <a:r>
              <a:rPr lang="en-US" dirty="0"/>
              <a:t>! Scaling lives in the orbit of A under </a:t>
            </a:r>
            <a:r>
              <a:rPr lang="en-US" dirty="0" err="1"/>
              <a:t>D_n</a:t>
            </a:r>
            <a:r>
              <a:rPr lang="en-US" dirty="0"/>
              <a:t> x </a:t>
            </a:r>
            <a:r>
              <a:rPr lang="en-US" dirty="0" err="1"/>
              <a:t>D_n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This new equivalent description of PM will lead to a completely new algorithm for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36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😎 We will see this template of analysis repeats in Oliveira’s talk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62C7B-1C9F-8544-B22E-803DE079B3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9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29C62-104D-7042-B99C-F62B8525E68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882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686D0-294D-D845-ADA1-37AD9188075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258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060F1-C220-724F-AA24-BA1A23F63AE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629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586C0-D16F-E14D-B51C-D68A1E4F114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215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DF5B0-79C2-054F-86E0-CFB1A543C14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620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6FA1C-08DA-954C-A73B-AC95D6B9886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07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800E6-9BEF-3D4F-BC61-BDF1E68C90D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4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56C17-765E-DB4B-B48A-440B1AB4C5D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4161-492D-8844-BDFE-847EFA104FD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20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9E892-4CE6-334B-B42F-690AF06F1B5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6733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C6941-5D51-FD4A-99CA-5F0F5E49099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613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C1038-B4D3-0C4C-ADFE-D5DCAEB67F6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06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B2B0C-67BD-F042-AC04-D3A34ADDD9A6}" type="datetimeFigureOut">
              <a:rPr lang="en-US" smtClean="0"/>
              <a:pPr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5904E-6024-F14C-8E3B-41C4B378F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endParaRPr lang="en-US" sz="140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endParaRPr lang="en-US" sz="140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solidFill>
                  <a:schemeClr val="tx1"/>
                </a:solidFill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fld id="{3459AD90-AD2E-7F44-8398-AAFB5C8AE0DF}" type="slidenum">
              <a:rPr lang="en-US" sz="1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FFFFFF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7789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tiff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>
            <a:extLst>
              <a:ext uri="{FF2B5EF4-FFF2-40B4-BE49-F238E27FC236}">
                <a16:creationId xmlns:a16="http://schemas.microsoft.com/office/drawing/2014/main" id="{D8033C0B-BD97-0946-BE5D-9829B858B97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04068"/>
            <a:ext cx="9144000" cy="1230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Optimization, Complexity, and Math</a:t>
            </a:r>
            <a:endParaRPr lang="en-US" sz="4000" b="1" dirty="0">
              <a:solidFill>
                <a:srgbClr val="527CF1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sz="4000" b="1" dirty="0">
              <a:solidFill>
                <a:srgbClr val="527CF1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sz="4000" b="1" dirty="0">
              <a:solidFill>
                <a:srgbClr val="527CF1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sz="40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sz="40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sz="40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b="1" dirty="0">
              <a:solidFill>
                <a:srgbClr val="0070C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b="1" dirty="0"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dirty="0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BB749A-78DD-DE42-8131-AB5CCD485E73}"/>
              </a:ext>
            </a:extLst>
          </p:cNvPr>
          <p:cNvSpPr txBox="1"/>
          <p:nvPr/>
        </p:nvSpPr>
        <p:spPr>
          <a:xfrm>
            <a:off x="1452760" y="4251686"/>
            <a:ext cx="6202073" cy="92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err="1">
                <a:latin typeface="Comic Sans MS" panose="030F0902030302020204" pitchFamily="66" charset="0"/>
                <a:ea typeface="Calisto MT" charset="0"/>
                <a:cs typeface="Calisto MT" charset="0"/>
              </a:rPr>
              <a:t>Zeyuan</a:t>
            </a:r>
            <a:r>
              <a:rPr lang="en-US" b="1" dirty="0">
                <a:latin typeface="Comic Sans MS" panose="030F0902030302020204" pitchFamily="66" charset="0"/>
                <a:ea typeface="Calisto MT" charset="0"/>
                <a:cs typeface="Calisto MT" charset="0"/>
              </a:rPr>
              <a:t> Allen-Zhu, Peter </a:t>
            </a:r>
            <a:r>
              <a:rPr lang="en-US" b="1" dirty="0" err="1">
                <a:latin typeface="Comic Sans MS" panose="030F0902030302020204" pitchFamily="66" charset="0"/>
                <a:ea typeface="Calisto MT" charset="0"/>
                <a:cs typeface="Calisto MT" charset="0"/>
              </a:rPr>
              <a:t>Burgisser</a:t>
            </a:r>
            <a:r>
              <a:rPr lang="en-US" b="1" dirty="0">
                <a:latin typeface="Comic Sans MS" panose="030F0902030302020204" pitchFamily="66" charset="0"/>
                <a:ea typeface="Calisto MT" charset="0"/>
                <a:cs typeface="Calisto MT" charset="0"/>
              </a:rPr>
              <a:t>, Cole Franks, Ankit Garg, Leonid </a:t>
            </a:r>
            <a:r>
              <a:rPr lang="en-US" b="1" dirty="0" err="1">
                <a:latin typeface="Comic Sans MS" panose="030F0902030302020204" pitchFamily="66" charset="0"/>
                <a:ea typeface="Calisto MT" charset="0"/>
                <a:cs typeface="Calisto MT" charset="0"/>
              </a:rPr>
              <a:t>Gurvits</a:t>
            </a:r>
            <a:r>
              <a:rPr lang="en-US" b="1" dirty="0">
                <a:latin typeface="Comic Sans MS" panose="030F0902030302020204" pitchFamily="66" charset="0"/>
                <a:ea typeface="Calisto MT" charset="0"/>
                <a:cs typeface="Calisto MT" charset="0"/>
              </a:rPr>
              <a:t>, Pavel </a:t>
            </a:r>
            <a:r>
              <a:rPr lang="en-US" b="1" dirty="0" err="1">
                <a:latin typeface="Comic Sans MS" panose="030F0902030302020204" pitchFamily="66" charset="0"/>
                <a:ea typeface="Calisto MT" charset="0"/>
                <a:cs typeface="Calisto MT" charset="0"/>
              </a:rPr>
              <a:t>Hrubes</a:t>
            </a:r>
            <a:r>
              <a:rPr lang="en-US" b="1" dirty="0">
                <a:latin typeface="Comic Sans MS" panose="030F0902030302020204" pitchFamily="66" charset="0"/>
                <a:ea typeface="Calisto MT" charset="0"/>
                <a:cs typeface="Calisto MT" charset="0"/>
              </a:rPr>
              <a:t>, </a:t>
            </a:r>
            <a:r>
              <a:rPr lang="en-US" b="1" dirty="0" err="1">
                <a:latin typeface="Comic Sans MS" panose="030F0902030302020204" pitchFamily="66" charset="0"/>
                <a:ea typeface="Calisto MT" charset="0"/>
                <a:cs typeface="Calisto MT" charset="0"/>
              </a:rPr>
              <a:t>Yuanzhi</a:t>
            </a:r>
            <a:r>
              <a:rPr lang="en-US" b="1" dirty="0">
                <a:latin typeface="Comic Sans MS" panose="030F0902030302020204" pitchFamily="66" charset="0"/>
                <a:ea typeface="Calisto MT" charset="0"/>
                <a:cs typeface="Calisto MT" charset="0"/>
              </a:rPr>
              <a:t> Li,  </a:t>
            </a:r>
            <a:r>
              <a:rPr lang="en-US" b="1" dirty="0" err="1">
                <a:latin typeface="Comic Sans MS" panose="030F0902030302020204" pitchFamily="66" charset="0"/>
                <a:ea typeface="Calisto MT" charset="0"/>
                <a:cs typeface="Calisto MT" charset="0"/>
              </a:rPr>
              <a:t>Visu</a:t>
            </a:r>
            <a:r>
              <a:rPr lang="en-US" b="1" dirty="0">
                <a:latin typeface="Comic Sans MS" panose="030F0902030302020204" pitchFamily="66" charset="0"/>
                <a:ea typeface="Calisto MT" charset="0"/>
                <a:cs typeface="Calisto MT" charset="0"/>
              </a:rPr>
              <a:t> </a:t>
            </a:r>
            <a:r>
              <a:rPr lang="en-US" b="1" dirty="0" err="1">
                <a:latin typeface="Comic Sans MS" panose="030F0902030302020204" pitchFamily="66" charset="0"/>
                <a:ea typeface="Calisto MT" charset="0"/>
                <a:cs typeface="Calisto MT" charset="0"/>
              </a:rPr>
              <a:t>Makam</a:t>
            </a:r>
            <a:r>
              <a:rPr lang="en-US" b="1" dirty="0">
                <a:latin typeface="Comic Sans MS" panose="030F0902030302020204" pitchFamily="66" charset="0"/>
                <a:ea typeface="Calisto MT" charset="0"/>
                <a:cs typeface="Calisto MT" charset="0"/>
              </a:rPr>
              <a:t>, Rafael Oliveira, Michael Walter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3">
                <a:extLst>
                  <a:ext uri="{FF2B5EF4-FFF2-40B4-BE49-F238E27FC236}">
                    <a16:creationId xmlns:a16="http://schemas.microsoft.com/office/drawing/2014/main" id="{02DFB97B-3D5B-DD4B-AFDE-2D6AA27A957E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0" y="1483407"/>
                <a:ext cx="9144000" cy="252783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700" b="1" dirty="0">
                    <a:solidFill>
                      <a:srgbClr val="1F37C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(or, can we prove </a:t>
                </a:r>
                <a:r>
                  <a:rPr lang="en-US" sz="4700" b="1" dirty="0">
                    <a:solidFill>
                      <a:srgbClr val="C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P </a:t>
                </a:r>
                <a14:m>
                  <m:oMath xmlns:m="http://schemas.openxmlformats.org/officeDocument/2006/math">
                    <m:r>
                      <a:rPr lang="en-US" sz="47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ＭＳ Ｐゴシック" charset="0"/>
                      </a:rPr>
                      <m:t>≠</m:t>
                    </m:r>
                  </m:oMath>
                </a14:m>
                <a:r>
                  <a:rPr lang="en-US" sz="4700" b="1" dirty="0">
                    <a:solidFill>
                      <a:srgbClr val="C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NP </a:t>
                </a:r>
                <a:endParaRPr lang="en-US" sz="4700" b="1" dirty="0">
                  <a:solidFill>
                    <a:srgbClr val="1F37C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r>
                  <a:rPr lang="en-US" sz="4700" b="1" dirty="0">
                    <a:solidFill>
                      <a:srgbClr val="1F37C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using gradient descent?)</a:t>
                </a:r>
              </a:p>
              <a:p>
                <a:endParaRPr lang="en-US" sz="4000" b="1" dirty="0">
                  <a:solidFill>
                    <a:srgbClr val="7030A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r>
                  <a:rPr lang="en-US" sz="4000" b="1" dirty="0" err="1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Avi</a:t>
                </a:r>
                <a:r>
                  <a:rPr lang="en-US" sz="4000" b="1" dirty="0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4000" b="1" dirty="0" err="1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Wigderson</a:t>
                </a:r>
                <a:r>
                  <a:rPr lang="en-US" sz="4000" b="1" dirty="0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</a:p>
              <a:p>
                <a:r>
                  <a:rPr lang="en-US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IAS, Princeton</a:t>
                </a:r>
              </a:p>
              <a:p>
                <a:endParaRPr lang="en-US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endParaRPr lang="en-US" b="1" dirty="0"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mc:Choice>
        <mc:Fallback xmlns="">
          <p:sp>
            <p:nvSpPr>
              <p:cNvPr id="9" name="Rectangle 3">
                <a:extLst>
                  <a:ext uri="{FF2B5EF4-FFF2-40B4-BE49-F238E27FC236}">
                    <a16:creationId xmlns:a16="http://schemas.microsoft.com/office/drawing/2014/main" id="{02DFB97B-3D5B-DD4B-AFDE-2D6AA27A9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83407"/>
                <a:ext cx="9144000" cy="2527835"/>
              </a:xfrm>
              <a:prstGeom prst="rect">
                <a:avLst/>
              </a:prstGeom>
              <a:blipFill>
                <a:blip r:embed="rId2"/>
                <a:stretch>
                  <a:fillRect t="-7500" b="-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756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142153" y="5863076"/>
            <a:ext cx="5001847" cy="50924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777150" y="3610997"/>
            <a:ext cx="2969846" cy="33150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39615" y="3573165"/>
            <a:ext cx="220784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-362860"/>
            <a:ext cx="9144000" cy="1410742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Symbolic matrices </a:t>
            </a: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dual life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173370" y="834843"/>
            <a:ext cx="1754173" cy="1798760"/>
            <a:chOff x="6173370" y="1223823"/>
            <a:chExt cx="1754173" cy="1798760"/>
          </a:xfrm>
        </p:grpSpPr>
        <p:sp>
          <p:nvSpPr>
            <p:cNvPr id="36" name="Rectangle 35"/>
            <p:cNvSpPr/>
            <p:nvPr/>
          </p:nvSpPr>
          <p:spPr>
            <a:xfrm>
              <a:off x="6176329" y="2422996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31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757112" y="2422996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32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342327" y="2422996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33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173370" y="1823410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21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754152" y="1823410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22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339368" y="1823410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23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173370" y="1223823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11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754152" y="1223823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12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339368" y="1223823"/>
              <a:ext cx="585216" cy="5995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13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7394" y="832977"/>
            <a:ext cx="4218530" cy="5519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 {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 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>
                <a:latin typeface="Comic Sans MS"/>
                <a:cs typeface="Comic Sans MS"/>
              </a:rPr>
              <a:t>} 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field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dirty="0">
                <a:latin typeface="Comic Sans MS"/>
                <a:cs typeface="Comic Sans MS"/>
              </a:rPr>
              <a:t>)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+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+…+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endParaRPr lang="en-US" sz="2400" b="1" dirty="0">
              <a:solidFill>
                <a:srgbClr val="008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Input: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ym typeface="Symbol" charset="0"/>
              </a:rPr>
              <a:t> 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32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(F)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 </a:t>
            </a:r>
            <a:r>
              <a:rPr lang="en-US" sz="2400" b="1" dirty="0">
                <a:latin typeface="Comic Sans MS"/>
                <a:cs typeface="Comic Sans MS"/>
              </a:rPr>
              <a:t>: Is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dirty="0">
                <a:latin typeface="Comic Sans MS"/>
                <a:cs typeface="Comic Sans MS"/>
              </a:rPr>
              <a:t>)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singular?</a:t>
            </a: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commute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dirty="0"/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2400" dirty="0"/>
              <a:t>)</a:t>
            </a: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8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</a:t>
            </a:r>
            <a:r>
              <a:rPr lang="en-US" sz="2400" b="1" dirty="0" err="1">
                <a:solidFill>
                  <a:srgbClr val="008000"/>
                </a:solidFill>
                <a:latin typeface="Comic Sans MS"/>
                <a:cs typeface="Comic Sans MS"/>
              </a:rPr>
              <a:t>Lovasz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fr-FR" sz="24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79]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RP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[Edmonds</a:t>
            </a:r>
            <a:r>
              <a:rPr lang="fr-FR" sz="24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67]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 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14444" y="3060362"/>
            <a:ext cx="5070231" cy="377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do not commute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dirty="0"/>
              <a:t>&lt;(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2400" dirty="0"/>
              <a:t>)&gt;  </a:t>
            </a:r>
            <a:r>
              <a:rPr lang="en-US" sz="2000" b="1" dirty="0">
                <a:latin typeface="Comic Sans MS"/>
                <a:cs typeface="Comic Sans MS"/>
              </a:rPr>
              <a:t>(free skew field)</a:t>
            </a:r>
            <a:endParaRPr lang="en-US" sz="2000" b="1" dirty="0">
              <a:solidFill>
                <a:srgbClr val="008000"/>
              </a:solidFill>
              <a:latin typeface="Comic Sans MS"/>
              <a:cs typeface="Comic Sans MS"/>
            </a:endParaRPr>
          </a:p>
          <a:p>
            <a:pPr>
              <a:lnSpc>
                <a:spcPct val="130000"/>
              </a:lnSpc>
            </a:pPr>
            <a:endParaRPr lang="en-US" sz="2400" b="1" dirty="0">
              <a:solidFill>
                <a:srgbClr val="008000"/>
              </a:solidFill>
              <a:latin typeface="Comic Sans MS"/>
              <a:cs typeface="Comic Sans MS"/>
            </a:endParaRP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[Cohn</a:t>
            </a:r>
            <a:r>
              <a:rPr lang="fr-FR" sz="24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75]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NC-SING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Decidable</a:t>
            </a: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[CR</a:t>
            </a:r>
            <a:r>
              <a:rPr lang="fr-FR" sz="24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99]   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NC-SING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ym typeface="Symbol"/>
              </a:rPr>
              <a:t></a:t>
            </a:r>
            <a:r>
              <a:rPr lang="en-US" sz="2000" dirty="0"/>
              <a:t> 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EXP </a:t>
            </a: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[GGOW’15]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NC-SING </a:t>
            </a:r>
            <a:r>
              <a:rPr lang="en-US" sz="2000" dirty="0">
                <a:sym typeface="Symbol"/>
              </a:rPr>
              <a:t></a:t>
            </a:r>
            <a:r>
              <a:rPr lang="en-US" sz="2000" dirty="0"/>
              <a:t> 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Q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[IQS’16]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NC-SING</a:t>
            </a:r>
            <a:r>
              <a:rPr lang="en-US" sz="2000" dirty="0">
                <a:sym typeface="Symbol"/>
              </a:rPr>
              <a:t></a:t>
            </a:r>
            <a:r>
              <a:rPr lang="en-US" sz="2000" dirty="0"/>
              <a:t> 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large)</a:t>
            </a:r>
            <a:endParaRPr lang="en-US" sz="24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0346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0" grpId="0" uiExpand="1" animBg="1"/>
      <p:bldP spid="50" grpId="0" uiExpand="1" build="p"/>
      <p:bldP spid="1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" y="1084092"/>
            <a:ext cx="8445500" cy="20507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The algorithm</a:t>
            </a:r>
            <a:br>
              <a:rPr lang="en-US" sz="40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2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Alternate minimization</a:t>
            </a:r>
          </a:p>
        </p:txBody>
      </p:sp>
    </p:spTree>
    <p:extLst>
      <p:ext uri="{BB962C8B-B14F-4D97-AF65-F5344CB8AC3E}">
        <p14:creationId xmlns:p14="http://schemas.microsoft.com/office/powerpoint/2010/main" val="4143847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5276271" y="5229465"/>
            <a:ext cx="3801435" cy="60128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Perfect </a:t>
            </a:r>
            <a:r>
              <a:rPr lang="en-US" sz="4000" b="1" dirty="0" err="1">
                <a:solidFill>
                  <a:srgbClr val="FF0000"/>
                </a:solidFill>
                <a:latin typeface="Comic Sans MS"/>
                <a:cs typeface="Comic Sans MS"/>
              </a:rPr>
              <a:t>Matchings</a:t>
            </a:r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 (PMs)</a:t>
            </a:r>
            <a:endParaRPr lang="en-US" sz="36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299" y="1451956"/>
            <a:ext cx="4503883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Bipartite graphs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latin typeface="Comic Sans MS"/>
                <a:cs typeface="Comic Sans MS"/>
              </a:rPr>
              <a:t>(U,V;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E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).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|U|=|V|=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n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4299" y="5175706"/>
            <a:ext cx="8921075" cy="1183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Fact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: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has a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PM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omic Sans MS"/>
                <a:cs typeface="Comic Sans MS"/>
              </a:rPr>
              <a:t>iff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Per(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)&gt;0   </a:t>
            </a:r>
            <a:r>
              <a:rPr lang="en-US" sz="2400" b="1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Per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n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(A)=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</a:t>
            </a:r>
            <a:r>
              <a:rPr lang="en-US" sz="2400" b="1" baseline="-25000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S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n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</a:t>
            </a:r>
            <a:r>
              <a:rPr lang="en-US" sz="2400" b="1" baseline="-25000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i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[</a:t>
            </a:r>
            <a:r>
              <a:rPr lang="en-US" sz="2400" b="1" baseline="-25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n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]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 A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i(</a:t>
            </a:r>
            <a:r>
              <a:rPr lang="en-US" sz="2400" b="1" baseline="-25000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i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)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[Jacobi‘1890]  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PM 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     </a:t>
            </a:r>
            <a:r>
              <a:rPr lang="en-US" sz="28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>
                <a:latin typeface="Comic Sans MS"/>
                <a:cs typeface="Comic Sans MS"/>
              </a:rPr>
              <a:t>= polynomial time)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975476" y="1087999"/>
            <a:ext cx="3371888" cy="3944652"/>
            <a:chOff x="4975476" y="1087999"/>
            <a:chExt cx="3371888" cy="3944652"/>
          </a:xfrm>
        </p:grpSpPr>
        <p:sp>
          <p:nvSpPr>
            <p:cNvPr id="12" name="Rectangle 11"/>
            <p:cNvSpPr/>
            <p:nvPr/>
          </p:nvSpPr>
          <p:spPr>
            <a:xfrm>
              <a:off x="5611091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5185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329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06467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139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4283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06467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5139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283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836361" y="1087999"/>
              <a:ext cx="426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V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825690" y="4509431"/>
              <a:ext cx="6100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8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G</a:t>
              </a:r>
              <a:endParaRPr lang="en-US" sz="2800" baseline="-250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975476" y="2734888"/>
              <a:ext cx="4492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U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630977" y="2327327"/>
            <a:ext cx="1237000" cy="2713584"/>
            <a:chOff x="2444714" y="2327327"/>
            <a:chExt cx="1237000" cy="2713584"/>
          </a:xfrm>
        </p:grpSpPr>
        <p:sp>
          <p:nvSpPr>
            <p:cNvPr id="5" name="Oval 4"/>
            <p:cNvSpPr/>
            <p:nvPr/>
          </p:nvSpPr>
          <p:spPr>
            <a:xfrm>
              <a:off x="2655473" y="295562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2669333" y="341973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683193" y="388731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350488" y="294639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364348" y="341050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>
              <a:endCxn id="30" idx="1"/>
            </p:cNvCxnSpPr>
            <p:nvPr/>
          </p:nvCxnSpPr>
          <p:spPr>
            <a:xfrm>
              <a:off x="2782472" y="3047958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3378208" y="387808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>
              <a:stCxn id="5" idx="6"/>
              <a:endCxn id="29" idx="2"/>
            </p:cNvCxnSpPr>
            <p:nvPr/>
          </p:nvCxnSpPr>
          <p:spPr>
            <a:xfrm>
              <a:off x="2863291" y="3076850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5" idx="6"/>
              <a:endCxn id="28" idx="2"/>
            </p:cNvCxnSpPr>
            <p:nvPr/>
          </p:nvCxnSpPr>
          <p:spPr>
            <a:xfrm flipV="1">
              <a:off x="2863291" y="3067620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26" idx="6"/>
            </p:cNvCxnSpPr>
            <p:nvPr/>
          </p:nvCxnSpPr>
          <p:spPr>
            <a:xfrm flipV="1">
              <a:off x="2877151" y="3094141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27" idx="7"/>
              <a:endCxn id="28" idx="3"/>
            </p:cNvCxnSpPr>
            <p:nvPr/>
          </p:nvCxnSpPr>
          <p:spPr>
            <a:xfrm flipV="1">
              <a:off x="2860577" y="3153340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2909342" y="4517691"/>
              <a:ext cx="4411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G</a:t>
              </a:r>
              <a:endParaRPr lang="en-US" sz="28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444714" y="2327327"/>
              <a:ext cx="4492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U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254744" y="2327327"/>
              <a:ext cx="426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V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59720" y="4526937"/>
            <a:ext cx="509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mic Sans MS"/>
                <a:cs typeface="Comic Sans MS"/>
              </a:rPr>
              <a:t>G’</a:t>
            </a:r>
            <a:endParaRPr lang="en-US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495092" y="2336573"/>
            <a:ext cx="449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Comic Sans MS"/>
                <a:cs typeface="Comic Sans MS"/>
              </a:rPr>
              <a:t>U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305122" y="2336573"/>
            <a:ext cx="426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Comic Sans MS"/>
                <a:cs typeface="Comic Sans MS"/>
              </a:rPr>
              <a:t>V</a:t>
            </a:r>
            <a:endParaRPr lang="en-US" sz="2800" dirty="0">
              <a:solidFill>
                <a:srgbClr val="000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689263" y="2964680"/>
            <a:ext cx="930553" cy="1183374"/>
            <a:chOff x="705851" y="2955639"/>
            <a:chExt cx="930553" cy="1183374"/>
          </a:xfrm>
        </p:grpSpPr>
        <p:sp>
          <p:nvSpPr>
            <p:cNvPr id="66" name="Oval 65"/>
            <p:cNvSpPr/>
            <p:nvPr/>
          </p:nvSpPr>
          <p:spPr>
            <a:xfrm>
              <a:off x="705851" y="296486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719711" y="3428984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733571" y="389655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1400866" y="295563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1414726" y="3419754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/>
            <p:cNvCxnSpPr>
              <a:endCxn id="72" idx="1"/>
            </p:cNvCxnSpPr>
            <p:nvPr/>
          </p:nvCxnSpPr>
          <p:spPr>
            <a:xfrm>
              <a:off x="832850" y="3057204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/>
            <p:cNvSpPr/>
            <p:nvPr/>
          </p:nvSpPr>
          <p:spPr>
            <a:xfrm>
              <a:off x="1428586" y="388732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>
              <a:stCxn id="66" idx="6"/>
              <a:endCxn id="70" idx="2"/>
            </p:cNvCxnSpPr>
            <p:nvPr/>
          </p:nvCxnSpPr>
          <p:spPr>
            <a:xfrm>
              <a:off x="913669" y="3086096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66" idx="6"/>
              <a:endCxn id="69" idx="2"/>
            </p:cNvCxnSpPr>
            <p:nvPr/>
          </p:nvCxnSpPr>
          <p:spPr>
            <a:xfrm flipV="1">
              <a:off x="913669" y="3076866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7" idx="6"/>
            </p:cNvCxnSpPr>
            <p:nvPr/>
          </p:nvCxnSpPr>
          <p:spPr>
            <a:xfrm flipV="1">
              <a:off x="927529" y="3103387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68" idx="7"/>
              <a:endCxn id="69" idx="3"/>
            </p:cNvCxnSpPr>
            <p:nvPr/>
          </p:nvCxnSpPr>
          <p:spPr>
            <a:xfrm flipV="1">
              <a:off x="910955" y="3162586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941389" y="3548079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864785" y="3153340"/>
            <a:ext cx="577647" cy="845970"/>
            <a:chOff x="7976785" y="5654966"/>
            <a:chExt cx="577647" cy="845970"/>
          </a:xfrm>
        </p:grpSpPr>
        <p:cxnSp>
          <p:nvCxnSpPr>
            <p:cNvPr id="83" name="Straight Connector 82"/>
            <p:cNvCxnSpPr/>
            <p:nvPr/>
          </p:nvCxnSpPr>
          <p:spPr>
            <a:xfrm>
              <a:off x="7976785" y="5654966"/>
              <a:ext cx="577647" cy="84597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8036801" y="5672258"/>
              <a:ext cx="487197" cy="79317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8004505" y="6066149"/>
              <a:ext cx="487197" cy="923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77852" y="2859793"/>
            <a:ext cx="1909842" cy="1448632"/>
            <a:chOff x="279450" y="2859793"/>
            <a:chExt cx="1909842" cy="1448632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9450" y="3384922"/>
              <a:ext cx="487268" cy="330200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01" y="2934458"/>
              <a:ext cx="317500" cy="339447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6501" y="3848806"/>
              <a:ext cx="402167" cy="459619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36325" y="2859793"/>
              <a:ext cx="452967" cy="484278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32092" y="3353324"/>
              <a:ext cx="399942" cy="341969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6470" y="3845297"/>
              <a:ext cx="418956" cy="39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0180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75200" y="5917088"/>
            <a:ext cx="647700" cy="523220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</a:pPr>
            <a:endParaRPr lang="en-US" sz="2400" b="1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64989" y="1884858"/>
            <a:ext cx="2061211" cy="48803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Matrix Scaling </a:t>
            </a:r>
            <a:b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[…Sinkhorn’64,…]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299" y="1456371"/>
            <a:ext cx="8921075" cy="539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latin typeface="Comic Sans MS"/>
                <a:cs typeface="Comic Sans MS"/>
              </a:rPr>
              <a:t> non-negative matrix.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latin typeface="Comic Sans MS"/>
                <a:cs typeface="Comic Sans MS"/>
              </a:rPr>
              <a:t> doubly-stochastic (DS): 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1=1,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30000" dirty="0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 </a:t>
            </a: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Scaling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: </a:t>
            </a: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Multiply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rows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&amp; </a:t>
            </a:r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columns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by scalars</a:t>
            </a:r>
          </a:p>
          <a:p>
            <a:pPr>
              <a:lnSpc>
                <a:spcPct val="12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DS-Scaling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:</a:t>
            </a: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Find (if exists?) 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R,C </a:t>
            </a:r>
            <a:r>
              <a:rPr lang="en-US" sz="2400" b="1" i="1" dirty="0">
                <a:latin typeface="Comic Sans MS"/>
                <a:cs typeface="Comic Sans MS"/>
              </a:rPr>
              <a:t>diagonal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b="1" dirty="0" err="1">
                <a:latin typeface="Comic Sans MS"/>
                <a:cs typeface="Comic Sans MS"/>
              </a:rPr>
              <a:t>s.t.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accent2"/>
                </a:solidFill>
                <a:latin typeface="Comic Sans MS"/>
                <a:cs typeface="Comic Sans MS"/>
              </a:rPr>
              <a:t>R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C</a:t>
            </a:r>
            <a:r>
              <a:rPr lang="en-US" sz="2400" b="1" dirty="0">
                <a:latin typeface="Comic Sans MS"/>
                <a:cs typeface="Comic Sans MS"/>
              </a:rPr>
              <a:t> has row-sums &amp; col-sums </a:t>
            </a:r>
            <a:r>
              <a:rPr lang="en-US" sz="2400" b="1" dirty="0">
                <a:sym typeface="Symbol"/>
              </a:rPr>
              <a:t></a:t>
            </a:r>
            <a:r>
              <a:rPr lang="en-US" sz="2400" dirty="0">
                <a:sym typeface="Symbol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</a:rPr>
              <a:t>1</a:t>
            </a: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  <a:sym typeface="Symbol"/>
              </a:rPr>
              <a:t>                                   </a:t>
            </a:r>
            <a:r>
              <a:rPr lang="en-US" sz="2400" b="1" dirty="0">
                <a:latin typeface="Comic Sans MS"/>
                <a:cs typeface="Comic Sans MS"/>
              </a:rPr>
              <a:t>             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153927" y="3658175"/>
            <a:ext cx="3096254" cy="1388339"/>
            <a:chOff x="1153927" y="3569275"/>
            <a:chExt cx="3096254" cy="1388339"/>
          </a:xfrm>
        </p:grpSpPr>
        <p:sp>
          <p:nvSpPr>
            <p:cNvPr id="58" name="Rectangle 57"/>
            <p:cNvSpPr/>
            <p:nvPr/>
          </p:nvSpPr>
          <p:spPr>
            <a:xfrm>
              <a:off x="2243252" y="35692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153927" y="3577641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335781" y="35692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1278192" y="3717309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3440526" y="3711495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2473339" y="4540765"/>
              <a:ext cx="3722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endParaRPr lang="en-US" sz="2000" baseline="-250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384014" y="45491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6600"/>
                  </a:solidFill>
                  <a:latin typeface="Comic Sans MS"/>
                  <a:cs typeface="Comic Sans MS"/>
                </a:rPr>
                <a:t>R</a:t>
              </a:r>
              <a:endParaRPr lang="en-US" sz="2000" baseline="-25000" dirty="0">
                <a:solidFill>
                  <a:srgbClr val="FF6600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605148" y="455750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6600"/>
                  </a:solidFill>
                  <a:latin typeface="Comic Sans MS"/>
                  <a:cs typeface="Comic Sans MS"/>
                </a:rPr>
                <a:t>C</a:t>
              </a:r>
              <a:endParaRPr lang="en-US" sz="2000" baseline="-25000" dirty="0">
                <a:solidFill>
                  <a:srgbClr val="FF6600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826282" y="3184274"/>
            <a:ext cx="2760692" cy="20005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Why?</a:t>
            </a:r>
          </a:p>
          <a:p>
            <a:pPr marL="285750" indent="-285750">
              <a:buFontTx/>
              <a:buChar char="-"/>
            </a:pPr>
            <a:r>
              <a:rPr lang="en-US" sz="2000" b="1" dirty="0">
                <a:latin typeface="Comic Sans MS"/>
                <a:cs typeface="Comic Sans MS"/>
              </a:rPr>
              <a:t>Numerical analysis</a:t>
            </a:r>
          </a:p>
          <a:p>
            <a:pPr marL="285750" indent="-285750">
              <a:buFontTx/>
              <a:buChar char="-"/>
            </a:pPr>
            <a:r>
              <a:rPr lang="en-US" sz="2000" b="1" dirty="0">
                <a:latin typeface="Comic Sans MS"/>
                <a:cs typeface="Comic Sans MS"/>
              </a:rPr>
              <a:t>Signal processing</a:t>
            </a:r>
          </a:p>
          <a:p>
            <a:pPr marL="285750" indent="-285750">
              <a:buFontTx/>
              <a:buChar char="-"/>
            </a:pPr>
            <a:r>
              <a:rPr lang="en-US" sz="2000" b="1" dirty="0" err="1">
                <a:latin typeface="Comic Sans MS"/>
                <a:cs typeface="Comic Sans MS"/>
              </a:rPr>
              <a:t>Approx</a:t>
            </a:r>
            <a:r>
              <a:rPr lang="en-US" sz="2000" b="1" dirty="0">
                <a:latin typeface="Comic Sans MS"/>
                <a:cs typeface="Comic Sans MS"/>
              </a:rPr>
              <a:t> Permanent</a:t>
            </a:r>
          </a:p>
          <a:p>
            <a:pPr marL="285750" indent="-285750">
              <a:buFontTx/>
              <a:buChar char="-"/>
            </a:pPr>
            <a:r>
              <a:rPr lang="en-US" sz="2000" b="1" dirty="0">
                <a:latin typeface="Comic Sans MS"/>
                <a:cs typeface="Comic Sans MS"/>
              </a:rPr>
              <a:t>Perfect matching</a:t>
            </a:r>
          </a:p>
          <a:p>
            <a:pPr marL="285750" indent="-285750">
              <a:buFontTx/>
              <a:buChar char="-"/>
            </a:pPr>
            <a:r>
              <a:rPr lang="en-US" sz="2000" b="1" dirty="0">
                <a:latin typeface="Comic Sans MS"/>
                <a:cs typeface="Comic Sans MS"/>
              </a:rPr>
              <a:t>……</a:t>
            </a:r>
            <a:endParaRPr lang="en-US" sz="2000" dirty="0"/>
          </a:p>
        </p:txBody>
      </p:sp>
      <p:sp>
        <p:nvSpPr>
          <p:cNvPr id="26" name="Rectangle 25"/>
          <p:cNvSpPr/>
          <p:nvPr/>
        </p:nvSpPr>
        <p:spPr>
          <a:xfrm>
            <a:off x="2255952" y="3658175"/>
            <a:ext cx="914400" cy="91440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486039" y="4629665"/>
            <a:ext cx="372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endParaRPr lang="en-US" sz="20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5996667" y="5915124"/>
            <a:ext cx="2287806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  <a:sym typeface="Wingdings"/>
              </a:rPr>
              <a:t>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Per(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)&gt;0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14" grpId="0" build="p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6091594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  <a:endParaRPr lang="en-US" sz="2800" b="1" dirty="0">
                <a:solidFill>
                  <a:srgbClr val="0000FF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 </a:t>
            </a: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[Sinkhorn’64,…]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299" y="1105606"/>
            <a:ext cx="8921075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latin typeface="Comic Sans MS"/>
                <a:cs typeface="Comic Sans MS"/>
              </a:rPr>
              <a:t> non-negative matrix. Try making it doubly stochastic.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(e.g. the adjacency matrix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latin typeface="Comic Sans MS"/>
                <a:cs typeface="Comic Sans MS"/>
              </a:rPr>
              <a:t> of a bipartite graph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852" y="2526701"/>
            <a:ext cx="6004168" cy="271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Find (if exists?) 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R,C </a:t>
            </a:r>
            <a:r>
              <a:rPr lang="en-US" sz="2400" b="1" i="1" dirty="0">
                <a:latin typeface="Comic Sans MS"/>
                <a:cs typeface="Comic Sans MS"/>
              </a:rPr>
              <a:t>diagonal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b="1" dirty="0" err="1">
                <a:latin typeface="Comic Sans MS"/>
                <a:cs typeface="Comic Sans MS"/>
              </a:rPr>
              <a:t>s.t.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accent2"/>
                </a:solidFill>
                <a:latin typeface="Comic Sans MS"/>
                <a:cs typeface="Comic Sans MS"/>
              </a:rPr>
              <a:t>R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C</a:t>
            </a:r>
            <a:r>
              <a:rPr lang="en-US" sz="2400" b="1" dirty="0">
                <a:latin typeface="Comic Sans MS"/>
                <a:cs typeface="Comic Sans MS"/>
              </a:rPr>
              <a:t> has row-sums &amp; col-sums </a:t>
            </a:r>
            <a:r>
              <a:rPr lang="en-US" sz="2400" b="1" dirty="0">
                <a:sym typeface="Symbol"/>
              </a:rPr>
              <a:t></a:t>
            </a:r>
            <a:r>
              <a:rPr lang="en-US" sz="2400" b="1" dirty="0">
                <a:latin typeface="Comic Sans MS"/>
                <a:cs typeface="Comic Sans MS"/>
              </a:rPr>
              <a:t>1</a:t>
            </a:r>
          </a:p>
          <a:p>
            <a:pPr>
              <a:lnSpc>
                <a:spcPct val="12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  <a:sym typeface="Symbol"/>
              </a:rPr>
              <a:t>Hard to do simultaneously…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  <a:sym typeface="Symbol"/>
              </a:rPr>
              <a:t>Let’s deal with rows &amp; cols separately! </a:t>
            </a:r>
            <a:r>
              <a:rPr lang="en-US" sz="2400" b="1" dirty="0">
                <a:latin typeface="Comic Sans MS"/>
                <a:cs typeface="Comic Sans MS"/>
              </a:rPr>
              <a:t>             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787004" y="5582503"/>
            <a:ext cx="930553" cy="1183374"/>
            <a:chOff x="2655473" y="2946393"/>
            <a:chExt cx="930553" cy="1183374"/>
          </a:xfrm>
        </p:grpSpPr>
        <p:sp>
          <p:nvSpPr>
            <p:cNvPr id="17" name="Oval 16"/>
            <p:cNvSpPr/>
            <p:nvPr/>
          </p:nvSpPr>
          <p:spPr>
            <a:xfrm>
              <a:off x="2655473" y="295562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669333" y="341973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683193" y="388731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350488" y="294639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364348" y="341050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>
              <a:endCxn id="23" idx="1"/>
            </p:cNvCxnSpPr>
            <p:nvPr/>
          </p:nvCxnSpPr>
          <p:spPr>
            <a:xfrm>
              <a:off x="2782472" y="3047958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3378208" y="387808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>
              <a:stCxn id="17" idx="6"/>
              <a:endCxn id="21" idx="2"/>
            </p:cNvCxnSpPr>
            <p:nvPr/>
          </p:nvCxnSpPr>
          <p:spPr>
            <a:xfrm>
              <a:off x="2863291" y="3076850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7" idx="6"/>
              <a:endCxn id="20" idx="2"/>
            </p:cNvCxnSpPr>
            <p:nvPr/>
          </p:nvCxnSpPr>
          <p:spPr>
            <a:xfrm flipV="1">
              <a:off x="2863291" y="3067620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18" idx="6"/>
            </p:cNvCxnSpPr>
            <p:nvPr/>
          </p:nvCxnSpPr>
          <p:spPr>
            <a:xfrm flipV="1">
              <a:off x="2877151" y="3094141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9" idx="7"/>
              <a:endCxn id="20" idx="3"/>
            </p:cNvCxnSpPr>
            <p:nvPr/>
          </p:nvCxnSpPr>
          <p:spPr>
            <a:xfrm flipV="1">
              <a:off x="2860577" y="3153340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73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1/3</a:t>
              </a:r>
            </a:p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1/3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1/3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 </a:t>
            </a: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[Sinkhorn’64]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36375" y="3671332"/>
            <a:ext cx="1787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rows</a:t>
            </a:r>
          </a:p>
        </p:txBody>
      </p:sp>
    </p:spTree>
    <p:extLst>
      <p:ext uri="{BB962C8B-B14F-4D97-AF65-F5344CB8AC3E}">
        <p14:creationId xmlns:p14="http://schemas.microsoft.com/office/powerpoint/2010/main" val="3021537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3/7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3/7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1/7</a:t>
              </a:r>
            </a:p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6375" y="3671332"/>
            <a:ext cx="2231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columns</a:t>
            </a:r>
          </a:p>
        </p:txBody>
      </p:sp>
    </p:spTree>
    <p:extLst>
      <p:ext uri="{BB962C8B-B14F-4D97-AF65-F5344CB8AC3E}">
        <p14:creationId xmlns:p14="http://schemas.microsoft.com/office/powerpoint/2010/main" val="1350730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1/15</a:t>
              </a:r>
            </a:p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7/15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7/15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6375" y="3671332"/>
            <a:ext cx="1787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rows</a:t>
            </a:r>
          </a:p>
        </p:txBody>
      </p:sp>
    </p:spTree>
    <p:extLst>
      <p:ext uri="{BB962C8B-B14F-4D97-AF65-F5344CB8AC3E}">
        <p14:creationId xmlns:p14="http://schemas.microsoft.com/office/powerpoint/2010/main" val="482458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 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6375" y="3671332"/>
            <a:ext cx="2231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columns</a:t>
            </a:r>
          </a:p>
        </p:txBody>
      </p:sp>
    </p:spTree>
    <p:extLst>
      <p:ext uri="{BB962C8B-B14F-4D97-AF65-F5344CB8AC3E}">
        <p14:creationId xmlns:p14="http://schemas.microsoft.com/office/powerpoint/2010/main" val="156705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 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6375" y="3671332"/>
            <a:ext cx="1787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rows</a:t>
            </a:r>
          </a:p>
        </p:txBody>
      </p:sp>
    </p:spTree>
    <p:extLst>
      <p:ext uri="{BB962C8B-B14F-4D97-AF65-F5344CB8AC3E}">
        <p14:creationId xmlns:p14="http://schemas.microsoft.com/office/powerpoint/2010/main" val="4154134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5170" r="9035" b="12370"/>
          <a:stretch>
            <a:fillRect/>
          </a:stretch>
        </p:blipFill>
        <p:spPr bwMode="auto">
          <a:xfrm>
            <a:off x="-190500" y="-55563"/>
            <a:ext cx="93345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8463" name="Oval 15"/>
          <p:cNvSpPr>
            <a:spLocks noChangeArrowheads="1"/>
          </p:cNvSpPr>
          <p:nvPr/>
        </p:nvSpPr>
        <p:spPr bwMode="auto">
          <a:xfrm>
            <a:off x="538163" y="1600200"/>
            <a:ext cx="7310437" cy="43434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9105" name="Oval 23"/>
          <p:cNvSpPr>
            <a:spLocks noChangeArrowheads="1"/>
          </p:cNvSpPr>
          <p:nvPr/>
        </p:nvSpPr>
        <p:spPr bwMode="auto">
          <a:xfrm rot="4554462">
            <a:off x="3857625" y="1895476"/>
            <a:ext cx="2587625" cy="49530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57200" y="838200"/>
            <a:ext cx="8458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Computational problems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642670" y="1751350"/>
            <a:ext cx="60198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  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NP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Problems we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want to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solve/understand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476707" y="3456480"/>
            <a:ext cx="3662362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Problems we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can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charset="0"/>
                <a:ea typeface="ＭＳ Ｐゴシック" charset="0"/>
                <a:cs typeface="Comic Sans MS" charset="0"/>
              </a:rPr>
              <a:t>solve/understand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57200" y="228600"/>
            <a:ext cx="8458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Scientific / Mathematical/ Intellectual /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63" y="5960534"/>
            <a:ext cx="1594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+mn-ea"/>
                <a:cs typeface="Comic Sans MS" charset="0"/>
              </a:rPr>
              <a:t>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charset="0"/>
                <a:ea typeface="+mn-ea"/>
                <a:cs typeface="Comic Sans MS" charset="0"/>
              </a:rPr>
              <a:t>=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+mn-ea"/>
                <a:cs typeface="Comic Sans MS" charset="0"/>
              </a:rPr>
              <a:t>NP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charset="0"/>
                <a:ea typeface="+mn-ea"/>
                <a:cs typeface="Comic Sans MS" charset="0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24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63" grpId="0" animBg="1"/>
      <p:bldP spid="89105" grpId="0" animBg="1"/>
      <p:bldP spid="32" grpId="0"/>
      <p:bldP spid="33" grpId="0"/>
      <p:bldP spid="35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 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6375" y="3671332"/>
            <a:ext cx="2231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columns</a:t>
            </a:r>
          </a:p>
        </p:txBody>
      </p:sp>
    </p:spTree>
    <p:extLst>
      <p:ext uri="{BB962C8B-B14F-4D97-AF65-F5344CB8AC3E}">
        <p14:creationId xmlns:p14="http://schemas.microsoft.com/office/powerpoint/2010/main" val="635742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32" name="Rectangle 31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1/2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 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6375" y="3671332"/>
            <a:ext cx="1787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rows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5538" y="5582886"/>
            <a:ext cx="5587944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  <a:sym typeface="Symbol"/>
              </a:rPr>
              <a:t>No convergence!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  <a:sym typeface="Symbol"/>
              </a:rPr>
              <a:t>No perfect matching: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Per(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)=0</a:t>
            </a:r>
            <a:r>
              <a:rPr lang="en-US" sz="2400" b="1" dirty="0">
                <a:latin typeface="Comic Sans MS"/>
                <a:cs typeface="Comic Sans MS"/>
                <a:sym typeface="Symbol"/>
              </a:rPr>
              <a:t>  </a:t>
            </a:r>
            <a:r>
              <a:rPr lang="en-US" sz="2400" b="1" dirty="0">
                <a:latin typeface="Comic Sans MS"/>
                <a:cs typeface="Comic Sans MS"/>
              </a:rPr>
              <a:t>             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787004" y="5582503"/>
            <a:ext cx="930553" cy="1183374"/>
            <a:chOff x="2655473" y="2946393"/>
            <a:chExt cx="930553" cy="1183374"/>
          </a:xfrm>
        </p:grpSpPr>
        <p:sp>
          <p:nvSpPr>
            <p:cNvPr id="17" name="Oval 16"/>
            <p:cNvSpPr/>
            <p:nvPr/>
          </p:nvSpPr>
          <p:spPr>
            <a:xfrm>
              <a:off x="2655473" y="295562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669333" y="341973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683193" y="388731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350488" y="294639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364348" y="341050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>
              <a:endCxn id="23" idx="1"/>
            </p:cNvCxnSpPr>
            <p:nvPr/>
          </p:nvCxnSpPr>
          <p:spPr>
            <a:xfrm>
              <a:off x="2782472" y="3047958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3378208" y="387808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>
              <a:stCxn id="17" idx="6"/>
              <a:endCxn id="21" idx="2"/>
            </p:cNvCxnSpPr>
            <p:nvPr/>
          </p:nvCxnSpPr>
          <p:spPr>
            <a:xfrm>
              <a:off x="2863291" y="3076850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7" idx="6"/>
              <a:endCxn id="20" idx="2"/>
            </p:cNvCxnSpPr>
            <p:nvPr/>
          </p:nvCxnSpPr>
          <p:spPr>
            <a:xfrm flipV="1">
              <a:off x="2863291" y="3067620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18" idx="6"/>
            </p:cNvCxnSpPr>
            <p:nvPr/>
          </p:nvCxnSpPr>
          <p:spPr>
            <a:xfrm flipV="1">
              <a:off x="2877151" y="3094141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9" idx="7"/>
              <a:endCxn id="20" idx="3"/>
            </p:cNvCxnSpPr>
            <p:nvPr/>
          </p:nvCxnSpPr>
          <p:spPr>
            <a:xfrm flipV="1">
              <a:off x="2860577" y="3153340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67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-9848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2754" y="1013434"/>
                <a:ext cx="8921075" cy="2825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dirty="0">
                    <a:latin typeface="Comic Sans MS"/>
                    <a:cs typeface="Comic Sans MS"/>
                  </a:rPr>
                  <a:t> non-negative matrix. Try making it doubly stochastic.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Scaling factors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(row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   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C(A)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(column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baseline="30000" dirty="0">
                  <a:latin typeface="Comic Sans MS"/>
                  <a:cs typeface="Comic Sans MS"/>
                </a:endParaRPr>
              </a:p>
              <a:p>
                <a:r>
                  <a:rPr lang="en-US" sz="2400" dirty="0">
                    <a:latin typeface="PT Mono"/>
                    <a:cs typeface="PT Mono"/>
                  </a:rPr>
                  <a:t>Repeat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n</a:t>
                </a:r>
                <a:r>
                  <a:rPr lang="en-US" sz="2400" b="1" baseline="30000" dirty="0">
                    <a:latin typeface="PT Mono"/>
                    <a:cs typeface="PT Mono"/>
                  </a:rPr>
                  <a:t>3</a:t>
                </a:r>
                <a:r>
                  <a:rPr lang="en-US" sz="2400" dirty="0">
                    <a:latin typeface="PT Mono"/>
                    <a:cs typeface="PT Mono"/>
                  </a:rPr>
                  <a:t> times: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rows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R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cols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dirty="0"/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C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54" y="1013434"/>
                <a:ext cx="8921075" cy="2825389"/>
              </a:xfrm>
              <a:prstGeom prst="rect">
                <a:avLst/>
              </a:prstGeom>
              <a:blipFill>
                <a:blip r:embed="rId2"/>
                <a:stretch>
                  <a:fillRect l="-994" t="-448" b="-4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15" name="Rectangle 14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02754" y="2617783"/>
            <a:ext cx="5315913" cy="1221040"/>
          </a:xfrm>
          <a:prstGeom prst="rect">
            <a:avLst/>
          </a:prstGeom>
          <a:solidFill>
            <a:schemeClr val="accent3">
              <a:alpha val="37000"/>
            </a:schemeClr>
          </a:solidFill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2754" y="4256566"/>
            <a:ext cx="40362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“Alternating minimization”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 heuristic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8267700" y="1955801"/>
            <a:ext cx="584200" cy="482600"/>
          </a:xfrm>
          <a:prstGeom prst="wedgeRoundRectCallout">
            <a:avLst>
              <a:gd name="adj1" fmla="val -82385"/>
              <a:gd name="adj2" fmla="val -21255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≠0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801263" y="5533739"/>
            <a:ext cx="930553" cy="1183374"/>
            <a:chOff x="705851" y="2955639"/>
            <a:chExt cx="930553" cy="1183374"/>
          </a:xfrm>
        </p:grpSpPr>
        <p:sp>
          <p:nvSpPr>
            <p:cNvPr id="28" name="Oval 27"/>
            <p:cNvSpPr/>
            <p:nvPr/>
          </p:nvSpPr>
          <p:spPr>
            <a:xfrm>
              <a:off x="705851" y="296486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19711" y="3428984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733571" y="389655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1400866" y="295563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1414726" y="3419754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>
              <a:endCxn id="34" idx="1"/>
            </p:cNvCxnSpPr>
            <p:nvPr/>
          </p:nvCxnSpPr>
          <p:spPr>
            <a:xfrm>
              <a:off x="832850" y="3057204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1428586" y="388732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>
              <a:stCxn id="28" idx="6"/>
              <a:endCxn id="32" idx="2"/>
            </p:cNvCxnSpPr>
            <p:nvPr/>
          </p:nvCxnSpPr>
          <p:spPr>
            <a:xfrm>
              <a:off x="913669" y="3086096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28" idx="6"/>
              <a:endCxn id="31" idx="2"/>
            </p:cNvCxnSpPr>
            <p:nvPr/>
          </p:nvCxnSpPr>
          <p:spPr>
            <a:xfrm flipV="1">
              <a:off x="913669" y="3076866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29" idx="6"/>
            </p:cNvCxnSpPr>
            <p:nvPr/>
          </p:nvCxnSpPr>
          <p:spPr>
            <a:xfrm flipV="1">
              <a:off x="927529" y="3103387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0" idx="7"/>
              <a:endCxn id="31" idx="3"/>
            </p:cNvCxnSpPr>
            <p:nvPr/>
          </p:nvCxnSpPr>
          <p:spPr>
            <a:xfrm flipV="1">
              <a:off x="910955" y="3162586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941389" y="3548079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7972142" y="5653684"/>
            <a:ext cx="577647" cy="845970"/>
            <a:chOff x="1267146" y="3238496"/>
            <a:chExt cx="577647" cy="845970"/>
          </a:xfrm>
        </p:grpSpPr>
        <p:cxnSp>
          <p:nvCxnSpPr>
            <p:cNvPr id="58" name="Straight Connector 57"/>
            <p:cNvCxnSpPr>
              <a:endCxn id="34" idx="1"/>
            </p:cNvCxnSpPr>
            <p:nvPr/>
          </p:nvCxnSpPr>
          <p:spPr>
            <a:xfrm>
              <a:off x="1267146" y="3238496"/>
              <a:ext cx="577647" cy="84597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V="1">
              <a:off x="1327162" y="3255788"/>
              <a:ext cx="487197" cy="79317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V="1">
              <a:off x="1294866" y="3713179"/>
              <a:ext cx="487197" cy="923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4886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-11118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2754" y="1013434"/>
                <a:ext cx="8921075" cy="2751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dirty="0">
                    <a:latin typeface="Comic Sans MS"/>
                    <a:cs typeface="Comic Sans MS"/>
                  </a:rPr>
                  <a:t> non-negative matrix. Try making it doubly stochastic.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(row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   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C(A)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(column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baseline="30000" dirty="0">
                  <a:latin typeface="Comic Sans MS"/>
                  <a:cs typeface="Comic Sans MS"/>
                </a:endParaRPr>
              </a:p>
              <a:p>
                <a:endParaRPr lang="en-US" sz="2400" dirty="0">
                  <a:latin typeface="PT Mono"/>
                  <a:cs typeface="PT Mono"/>
                </a:endParaRPr>
              </a:p>
              <a:p>
                <a:r>
                  <a:rPr lang="en-US" sz="2400" dirty="0">
                    <a:latin typeface="PT Mono"/>
                    <a:cs typeface="PT Mono"/>
                  </a:rPr>
                  <a:t>Repeat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n</a:t>
                </a:r>
                <a:r>
                  <a:rPr lang="en-US" sz="2400" b="1" baseline="30000" dirty="0">
                    <a:latin typeface="PT Mono"/>
                    <a:cs typeface="PT Mono"/>
                  </a:rPr>
                  <a:t>3</a:t>
                </a:r>
                <a:r>
                  <a:rPr lang="en-US" sz="2400" dirty="0">
                    <a:latin typeface="PT Mono"/>
                    <a:cs typeface="PT Mono"/>
                  </a:rPr>
                  <a:t> times: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rows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R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cols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dirty="0"/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C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54" y="1013434"/>
                <a:ext cx="8921075" cy="2751523"/>
              </a:xfrm>
              <a:prstGeom prst="rect">
                <a:avLst/>
              </a:prstGeom>
              <a:blipFill>
                <a:blip r:embed="rId2"/>
                <a:stretch>
                  <a:fillRect l="-994" t="-461" b="-4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25" name="Rectangle 24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1/2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1/2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1/3</a:t>
              </a:r>
            </a:p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1/3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1/3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9690" y="2517258"/>
            <a:ext cx="5315913" cy="1221040"/>
          </a:xfrm>
          <a:prstGeom prst="rect">
            <a:avLst/>
          </a:prstGeom>
          <a:solidFill>
            <a:schemeClr val="accent3">
              <a:alpha val="37000"/>
            </a:schemeClr>
          </a:solidFill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176075" y="4283136"/>
            <a:ext cx="1787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rows</a:t>
            </a:r>
          </a:p>
        </p:txBody>
      </p:sp>
    </p:spTree>
    <p:extLst>
      <p:ext uri="{BB962C8B-B14F-4D97-AF65-F5344CB8AC3E}">
        <p14:creationId xmlns:p14="http://schemas.microsoft.com/office/powerpoint/2010/main" val="2972981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-9848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2754" y="1013434"/>
                <a:ext cx="8921075" cy="2751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dirty="0">
                    <a:latin typeface="Comic Sans MS"/>
                    <a:cs typeface="Comic Sans MS"/>
                  </a:rPr>
                  <a:t> non-negative matrix. Try making it doubly stochastic.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(row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   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C(A)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(column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baseline="30000" dirty="0">
                  <a:latin typeface="Comic Sans MS"/>
                  <a:cs typeface="Comic Sans MS"/>
                </a:endParaRPr>
              </a:p>
              <a:p>
                <a:endParaRPr lang="en-US" sz="2400" dirty="0">
                  <a:latin typeface="PT Mono"/>
                  <a:cs typeface="PT Mono"/>
                </a:endParaRPr>
              </a:p>
              <a:p>
                <a:r>
                  <a:rPr lang="en-US" sz="2400" dirty="0">
                    <a:latin typeface="PT Mono"/>
                    <a:cs typeface="PT Mono"/>
                  </a:rPr>
                  <a:t>Repeat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n</a:t>
                </a:r>
                <a:r>
                  <a:rPr lang="en-US" sz="2400" b="1" baseline="30000" dirty="0">
                    <a:latin typeface="PT Mono"/>
                    <a:cs typeface="PT Mono"/>
                  </a:rPr>
                  <a:t>3</a:t>
                </a:r>
                <a:r>
                  <a:rPr lang="en-US" sz="2400" dirty="0">
                    <a:latin typeface="PT Mono"/>
                    <a:cs typeface="PT Mono"/>
                  </a:rPr>
                  <a:t> times: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rows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R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cols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dirty="0"/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C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54" y="1013434"/>
                <a:ext cx="8921075" cy="2751523"/>
              </a:xfrm>
              <a:prstGeom prst="rect">
                <a:avLst/>
              </a:prstGeom>
              <a:blipFill>
                <a:blip r:embed="rId2"/>
                <a:stretch>
                  <a:fillRect l="-994" t="-461" b="-4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15" name="Rectangle 14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6/11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3/11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3/5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2/11</a:t>
              </a:r>
            </a:p>
            <a:p>
              <a:pPr algn="ctr"/>
              <a:endParaRPr lang="en-US" sz="2800" b="1" dirty="0">
                <a:solidFill>
                  <a:srgbClr val="0000FF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2/5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02754" y="2523067"/>
            <a:ext cx="5315913" cy="1221040"/>
          </a:xfrm>
          <a:prstGeom prst="rect">
            <a:avLst/>
          </a:prstGeom>
          <a:solidFill>
            <a:schemeClr val="accent3">
              <a:alpha val="37000"/>
            </a:schemeClr>
          </a:solidFill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2176075" y="4283136"/>
            <a:ext cx="2231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columns</a:t>
            </a:r>
          </a:p>
        </p:txBody>
      </p:sp>
    </p:spTree>
    <p:extLst>
      <p:ext uri="{BB962C8B-B14F-4D97-AF65-F5344CB8AC3E}">
        <p14:creationId xmlns:p14="http://schemas.microsoft.com/office/powerpoint/2010/main" val="3618500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-12388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2754" y="1013434"/>
                <a:ext cx="8921075" cy="318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dirty="0">
                    <a:latin typeface="Comic Sans MS"/>
                    <a:cs typeface="Comic Sans MS"/>
                  </a:rPr>
                  <a:t> non-negative matrix. Try making it doubly stochastic.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(row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   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C(A)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(column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baseline="30000" dirty="0">
                  <a:latin typeface="Comic Sans MS"/>
                  <a:cs typeface="Comic Sans MS"/>
                </a:endParaRPr>
              </a:p>
              <a:p>
                <a:endParaRPr lang="en-US" sz="2400" dirty="0">
                  <a:latin typeface="PT Mono"/>
                  <a:cs typeface="PT Mono"/>
                </a:endParaRPr>
              </a:p>
              <a:p>
                <a:r>
                  <a:rPr lang="en-US" sz="2400" dirty="0">
                    <a:latin typeface="PT Mono"/>
                    <a:cs typeface="PT Mono"/>
                  </a:rPr>
                  <a:t>Repeat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n</a:t>
                </a:r>
                <a:r>
                  <a:rPr lang="en-US" sz="2400" b="1" baseline="30000" dirty="0">
                    <a:latin typeface="PT Mono"/>
                    <a:cs typeface="PT Mono"/>
                  </a:rPr>
                  <a:t>3</a:t>
                </a:r>
                <a:r>
                  <a:rPr lang="en-US" sz="2400" dirty="0">
                    <a:latin typeface="PT Mono"/>
                    <a:cs typeface="PT Mono"/>
                  </a:rPr>
                  <a:t> times: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rows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R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cols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dirty="0"/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C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)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54" y="1013434"/>
                <a:ext cx="8921075" cy="3182410"/>
              </a:xfrm>
              <a:prstGeom prst="rect">
                <a:avLst/>
              </a:prstGeom>
              <a:blipFill>
                <a:blip r:embed="rId2"/>
                <a:stretch>
                  <a:fillRect l="-994" t="-3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5941282" y="2641572"/>
            <a:ext cx="2745521" cy="2743200"/>
            <a:chOff x="5606467" y="1833390"/>
            <a:chExt cx="2745521" cy="2743200"/>
          </a:xfrm>
        </p:grpSpPr>
        <p:sp>
          <p:nvSpPr>
            <p:cNvPr id="15" name="Rectangle 14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rgbClr val="0000FF"/>
                  </a:solidFill>
                </a:rPr>
                <a:t>15/48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rgbClr val="0000FF"/>
                  </a:solidFill>
                </a:rPr>
                <a:t>33/48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rgbClr val="0000FF"/>
                  </a:solidFill>
                </a:rPr>
                <a:t>10/87</a:t>
              </a:r>
              <a:endParaRPr lang="en-US" sz="2800" b="1" dirty="0">
                <a:solidFill>
                  <a:srgbClr val="0000FF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rgbClr val="0000FF"/>
                  </a:solidFill>
                </a:rPr>
                <a:t>22/87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rgbClr val="0000FF"/>
                  </a:solidFill>
                </a:rPr>
                <a:t>55/87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02754" y="2519385"/>
            <a:ext cx="5315913" cy="1221040"/>
          </a:xfrm>
          <a:prstGeom prst="rect">
            <a:avLst/>
          </a:prstGeom>
          <a:solidFill>
            <a:schemeClr val="accent3">
              <a:alpha val="37000"/>
            </a:schemeClr>
          </a:solidFill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2176075" y="4283136"/>
            <a:ext cx="1787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rows</a:t>
            </a:r>
          </a:p>
        </p:txBody>
      </p:sp>
    </p:spTree>
    <p:extLst>
      <p:ext uri="{BB962C8B-B14F-4D97-AF65-F5344CB8AC3E}">
        <p14:creationId xmlns:p14="http://schemas.microsoft.com/office/powerpoint/2010/main" val="146597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-12388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Scaling algorithm</a:t>
            </a:r>
            <a:endParaRPr lang="en-US" sz="32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2754" y="1013434"/>
                <a:ext cx="8921075" cy="318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dirty="0">
                    <a:latin typeface="Comic Sans MS"/>
                    <a:cs typeface="Comic Sans MS"/>
                  </a:rPr>
                  <a:t> non-negative matrix. Try making it doubly stochastic.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(row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   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C(A)</a:t>
                </a:r>
                <a:r>
                  <a:rPr lang="en-US" sz="2400" b="1" dirty="0">
                    <a:latin typeface="Comic Sans MS"/>
                    <a:cs typeface="Comic Sans MS"/>
                  </a:rPr>
                  <a:t> = 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diag</a:t>
                </a:r>
                <a:r>
                  <a:rPr lang="en-US" sz="2400" b="1" dirty="0">
                    <a:latin typeface="Comic Sans MS"/>
                    <a:cs typeface="Comic Sans MS"/>
                  </a:rPr>
                  <a:t>(column sums)</a:t>
                </a:r>
                <a:r>
                  <a:rPr lang="en-US" sz="2400" b="1" baseline="30000" dirty="0">
                    <a:latin typeface="Comic Sans MS"/>
                    <a:cs typeface="Comic Sans MS"/>
                  </a:rPr>
                  <a:t>-1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baseline="30000" dirty="0">
                  <a:latin typeface="Comic Sans MS"/>
                  <a:cs typeface="Comic Sans MS"/>
                </a:endParaRPr>
              </a:p>
              <a:p>
                <a:endParaRPr lang="en-US" sz="2400" dirty="0">
                  <a:latin typeface="PT Mono"/>
                  <a:cs typeface="PT Mono"/>
                </a:endParaRPr>
              </a:p>
              <a:p>
                <a:r>
                  <a:rPr lang="en-US" sz="2400" dirty="0">
                    <a:latin typeface="PT Mono"/>
                    <a:cs typeface="PT Mono"/>
                  </a:rPr>
                  <a:t>Repeat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n</a:t>
                </a:r>
                <a:r>
                  <a:rPr lang="en-US" sz="2400" b="1" baseline="30000" dirty="0">
                    <a:latin typeface="PT Mono"/>
                    <a:cs typeface="PT Mono"/>
                  </a:rPr>
                  <a:t>3</a:t>
                </a:r>
                <a:r>
                  <a:rPr lang="en-US" sz="2400" dirty="0">
                    <a:latin typeface="PT Mono"/>
                    <a:cs typeface="PT Mono"/>
                  </a:rPr>
                  <a:t> times: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rows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R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cols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dirty="0"/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C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)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54" y="1013434"/>
                <a:ext cx="8921075" cy="3182410"/>
              </a:xfrm>
              <a:prstGeom prst="rect">
                <a:avLst/>
              </a:prstGeom>
              <a:blipFill>
                <a:blip r:embed="rId2"/>
                <a:stretch>
                  <a:fillRect l="-994" t="-3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102754" y="2590772"/>
            <a:ext cx="5315913" cy="1221040"/>
          </a:xfrm>
          <a:prstGeom prst="rect">
            <a:avLst/>
          </a:prstGeom>
          <a:solidFill>
            <a:schemeClr val="accent3">
              <a:alpha val="37000"/>
            </a:schemeClr>
          </a:solidFill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2176075" y="4283136"/>
            <a:ext cx="1787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84807"/>
                </a:solidFill>
                <a:latin typeface="Comic Sans MS"/>
                <a:cs typeface="Comic Sans MS"/>
              </a:rPr>
              <a:t>Scale rows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131782" y="2133572"/>
            <a:ext cx="2745521" cy="2743200"/>
            <a:chOff x="5606467" y="1833390"/>
            <a:chExt cx="2745521" cy="2743200"/>
          </a:xfrm>
        </p:grpSpPr>
        <p:sp>
          <p:nvSpPr>
            <p:cNvPr id="27" name="Rectangle 26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75538" y="5582886"/>
            <a:ext cx="5587944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  <a:sym typeface="Symbol"/>
              </a:rPr>
              <a:t>Converges!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  <a:sym typeface="Symbol"/>
              </a:rPr>
              <a:t>Has perfect matching: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Per(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)&gt;0</a:t>
            </a:r>
            <a:r>
              <a:rPr lang="en-US" sz="2400" b="1" dirty="0">
                <a:latin typeface="Comic Sans MS"/>
                <a:cs typeface="Comic Sans MS"/>
                <a:sym typeface="Symbol"/>
              </a:rPr>
              <a:t> </a:t>
            </a:r>
            <a:r>
              <a:rPr lang="en-US" sz="2400" b="1" dirty="0">
                <a:latin typeface="Comic Sans MS"/>
                <a:cs typeface="Comic Sans MS"/>
              </a:rPr>
              <a:t>             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801263" y="5533739"/>
            <a:ext cx="930553" cy="1183374"/>
            <a:chOff x="7801263" y="5533739"/>
            <a:chExt cx="930553" cy="1183374"/>
          </a:xfrm>
        </p:grpSpPr>
        <p:grpSp>
          <p:nvGrpSpPr>
            <p:cNvPr id="37" name="Group 36"/>
            <p:cNvGrpSpPr/>
            <p:nvPr/>
          </p:nvGrpSpPr>
          <p:grpSpPr>
            <a:xfrm>
              <a:off x="7801263" y="5533739"/>
              <a:ext cx="930553" cy="1183374"/>
              <a:chOff x="705851" y="2955639"/>
              <a:chExt cx="930553" cy="1183374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705851" y="2964869"/>
                <a:ext cx="207818" cy="24245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719711" y="3428984"/>
                <a:ext cx="207818" cy="24245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733571" y="3896559"/>
                <a:ext cx="207818" cy="24245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400866" y="2955639"/>
                <a:ext cx="207818" cy="24245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414726" y="3419754"/>
                <a:ext cx="207818" cy="24245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3" name="Straight Connector 42"/>
              <p:cNvCxnSpPr>
                <a:endCxn id="44" idx="1"/>
              </p:cNvCxnSpPr>
              <p:nvPr/>
            </p:nvCxnSpPr>
            <p:spPr>
              <a:xfrm>
                <a:off x="832850" y="3057204"/>
                <a:ext cx="626170" cy="865632"/>
              </a:xfrm>
              <a:prstGeom prst="line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val 43"/>
              <p:cNvSpPr/>
              <p:nvPr/>
            </p:nvSpPr>
            <p:spPr>
              <a:xfrm>
                <a:off x="1428586" y="3887329"/>
                <a:ext cx="207818" cy="24245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Connector 44"/>
              <p:cNvCxnSpPr>
                <a:stCxn id="38" idx="6"/>
                <a:endCxn id="42" idx="2"/>
              </p:cNvCxnSpPr>
              <p:nvPr/>
            </p:nvCxnSpPr>
            <p:spPr>
              <a:xfrm>
                <a:off x="913669" y="3086096"/>
                <a:ext cx="501057" cy="454885"/>
              </a:xfrm>
              <a:prstGeom prst="line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stCxn id="38" idx="6"/>
                <a:endCxn id="41" idx="2"/>
              </p:cNvCxnSpPr>
              <p:nvPr/>
            </p:nvCxnSpPr>
            <p:spPr>
              <a:xfrm flipV="1">
                <a:off x="913669" y="3076866"/>
                <a:ext cx="487197" cy="9230"/>
              </a:xfrm>
              <a:prstGeom prst="line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stCxn id="39" idx="6"/>
              </p:cNvCxnSpPr>
              <p:nvPr/>
            </p:nvCxnSpPr>
            <p:spPr>
              <a:xfrm flipV="1">
                <a:off x="927529" y="3103387"/>
                <a:ext cx="533353" cy="446824"/>
              </a:xfrm>
              <a:prstGeom prst="line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stCxn id="40" idx="7"/>
                <a:endCxn id="41" idx="3"/>
              </p:cNvCxnSpPr>
              <p:nvPr/>
            </p:nvCxnSpPr>
            <p:spPr>
              <a:xfrm flipV="1">
                <a:off x="910955" y="3162586"/>
                <a:ext cx="520345" cy="769480"/>
              </a:xfrm>
              <a:prstGeom prst="line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V="1">
                <a:off x="941389" y="3548079"/>
                <a:ext cx="487197" cy="9230"/>
              </a:xfrm>
              <a:prstGeom prst="line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/>
            <p:cNvGrpSpPr/>
            <p:nvPr/>
          </p:nvGrpSpPr>
          <p:grpSpPr>
            <a:xfrm>
              <a:off x="7976785" y="5654966"/>
              <a:ext cx="577647" cy="845970"/>
              <a:chOff x="1267146" y="3238496"/>
              <a:chExt cx="577647" cy="845970"/>
            </a:xfrm>
          </p:grpSpPr>
          <p:cxnSp>
            <p:nvCxnSpPr>
              <p:cNvPr id="51" name="Straight Connector 50"/>
              <p:cNvCxnSpPr>
                <a:endCxn id="44" idx="1"/>
              </p:cNvCxnSpPr>
              <p:nvPr/>
            </p:nvCxnSpPr>
            <p:spPr>
              <a:xfrm>
                <a:off x="1267146" y="3238496"/>
                <a:ext cx="577647" cy="84597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V="1">
                <a:off x="1327162" y="3255788"/>
                <a:ext cx="487197" cy="79317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V="1">
                <a:off x="1294866" y="3713179"/>
                <a:ext cx="487197" cy="923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2011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5210387" y="6279496"/>
            <a:ext cx="1083733" cy="5169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57388" y="5384800"/>
            <a:ext cx="4876799" cy="14268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40" y="128005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Analysis of the algorithm</a:t>
            </a:r>
            <a:b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[Linial-Samorodnitsky-W’01]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4299" y="1197820"/>
                <a:ext cx="8921075" cy="5613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dirty="0">
                    <a:latin typeface="Comic Sans MS"/>
                    <a:cs typeface="Comic Sans MS"/>
                  </a:rPr>
                  <a:t> non-negative </a:t>
                </a:r>
                <a:r>
                  <a:rPr lang="en-US" sz="20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(0,1) </a:t>
                </a:r>
                <a:r>
                  <a:rPr lang="en-US" sz="2400" b="1" dirty="0">
                    <a:latin typeface="Comic Sans MS"/>
                    <a:cs typeface="Comic Sans MS"/>
                  </a:rPr>
                  <a:t>matrix. </a:t>
                </a:r>
              </a:p>
              <a:p>
                <a:pPr>
                  <a:lnSpc>
                    <a:spcPct val="120000"/>
                  </a:lnSpc>
                </a:pPr>
                <a:endParaRPr lang="en-US" sz="2400" b="1" baseline="30000" dirty="0">
                  <a:latin typeface="Comic Sans MS"/>
                  <a:cs typeface="Comic Sans MS"/>
                </a:endParaRPr>
              </a:p>
              <a:p>
                <a:r>
                  <a:rPr lang="en-US" sz="2400" dirty="0">
                    <a:latin typeface="PT Mono"/>
                    <a:cs typeface="PT Mono"/>
                  </a:rPr>
                  <a:t>Repeat </a:t>
                </a:r>
                <a:r>
                  <a:rPr lang="en-US" sz="2400" b="1" dirty="0">
                    <a:solidFill>
                      <a:srgbClr val="FF0000"/>
                    </a:solidFill>
                    <a:latin typeface="PT Mono"/>
                    <a:cs typeface="PT Mono"/>
                  </a:rPr>
                  <a:t>t</a:t>
                </a:r>
                <a:r>
                  <a:rPr lang="en-US" sz="2400" b="1" dirty="0">
                    <a:latin typeface="PT Mono"/>
                    <a:cs typeface="PT Mono"/>
                  </a:rPr>
                  <a:t>=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n</a:t>
                </a:r>
                <a:r>
                  <a:rPr lang="en-US" sz="2400" b="1" baseline="30000" dirty="0">
                    <a:latin typeface="PT Mono"/>
                    <a:cs typeface="PT Mono"/>
                  </a:rPr>
                  <a:t>3</a:t>
                </a:r>
                <a:r>
                  <a:rPr lang="en-US" sz="2400" dirty="0">
                    <a:latin typeface="PT Mono"/>
                    <a:cs typeface="PT Mono"/>
                  </a:rPr>
                  <a:t> times: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rows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R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Scale cols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PT Mono"/>
                        <a:sym typeface="Wingdings" pitchFamily="2" charset="2"/>
                      </a:rPr>
                      <m:t>←</m:t>
                    </m:r>
                  </m:oMath>
                </a14:m>
                <a:r>
                  <a:rPr lang="en-US" sz="2400" dirty="0">
                    <a:latin typeface="PT Mono"/>
                    <a:cs typeface="PT Mono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ym typeface="Symbol"/>
                  </a:rPr>
                  <a:t></a:t>
                </a:r>
                <a:r>
                  <a:rPr lang="en-US" sz="2400" dirty="0"/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C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)</a:t>
                </a:r>
              </a:p>
              <a:p>
                <a:endParaRPr lang="en-US" sz="2400" dirty="0">
                  <a:solidFill>
                    <a:srgbClr val="000000"/>
                  </a:solidFill>
                  <a:latin typeface="PT Mono"/>
                  <a:cs typeface="PT Mono"/>
                </a:endParaRPr>
              </a:p>
              <a:p>
                <a:r>
                  <a:rPr lang="en-US" sz="2400" dirty="0">
                    <a:latin typeface="PT Mono"/>
                    <a:cs typeface="PT Mono"/>
                  </a:rPr>
                  <a:t>Test if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b="1" baseline="-25000" dirty="0">
                    <a:solidFill>
                      <a:srgbClr val="FF0000"/>
                    </a:solidFill>
                    <a:latin typeface="PT Mono"/>
                    <a:cs typeface="PT Mono"/>
                  </a:rPr>
                  <a:t>t</a:t>
                </a:r>
                <a:r>
                  <a:rPr lang="en-US" sz="2400" dirty="0">
                    <a:sym typeface="Symbol"/>
                  </a:rPr>
                  <a:t></a:t>
                </a:r>
                <a:r>
                  <a:rPr lang="en-US" sz="2400" dirty="0"/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DS</a:t>
                </a:r>
                <a:r>
                  <a:rPr lang="en-US" sz="2400" dirty="0">
                    <a:solidFill>
                      <a:srgbClr val="0000FF"/>
                    </a:solidFill>
                    <a:latin typeface="PT Mono"/>
                    <a:cs typeface="PT Mono"/>
                  </a:rPr>
                  <a:t> </a:t>
                </a:r>
                <a:r>
                  <a:rPr lang="en-US" sz="2400" dirty="0">
                    <a:latin typeface="PT Mono"/>
                    <a:cs typeface="PT Mono"/>
                  </a:rPr>
                  <a:t>(up to </a:t>
                </a:r>
                <a:r>
                  <a:rPr lang="en-US" sz="2400" b="1" dirty="0">
                    <a:latin typeface="PT Mono"/>
                    <a:cs typeface="PT Mono"/>
                  </a:rPr>
                  <a:t>1/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  <a:latin typeface="PT Mono"/>
                    <a:cs typeface="PT Mono"/>
                  </a:rPr>
                  <a:t>)</a:t>
                </a:r>
              </a:p>
              <a:p>
                <a:r>
                  <a:rPr lang="en-US" sz="2400" dirty="0">
                    <a:latin typeface="PT Mono"/>
                    <a:cs typeface="PT Mono"/>
                  </a:rPr>
                  <a:t>  Yes: Per(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 &gt; 0.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400" dirty="0">
                    <a:latin typeface="PT Mono"/>
                    <a:cs typeface="PT Mono"/>
                  </a:rPr>
                  <a:t>  No:  Per(</a:t>
                </a:r>
                <a:r>
                  <a:rPr lang="en-US" sz="2400" b="1" dirty="0">
                    <a:solidFill>
                      <a:srgbClr val="0000FF"/>
                    </a:solidFill>
                    <a:latin typeface="PT Mono"/>
                    <a:cs typeface="PT Mono"/>
                  </a:rPr>
                  <a:t>A</a:t>
                </a:r>
                <a:r>
                  <a:rPr lang="en-US" sz="2400" dirty="0">
                    <a:latin typeface="PT Mono"/>
                    <a:cs typeface="PT Mono"/>
                  </a:rPr>
                  <a:t>) = 0.</a:t>
                </a:r>
              </a:p>
              <a:p>
                <a:pPr>
                  <a:lnSpc>
                    <a:spcPct val="90000"/>
                  </a:lnSpc>
                </a:pPr>
                <a:endParaRPr lang="en-US" sz="2400" b="1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Analysis</a:t>
                </a:r>
                <a:r>
                  <a:rPr lang="en-US" sz="2400" b="1" dirty="0">
                    <a:latin typeface="Comic Sans MS"/>
                    <a:cs typeface="Comic Sans MS"/>
                  </a:rPr>
                  <a:t>: 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Per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baseline="-25000" dirty="0">
                    <a:solidFill>
                      <a:srgbClr val="FF0000"/>
                    </a:solidFill>
                    <a:latin typeface="PT Mono"/>
                    <a:cs typeface="PT Mono"/>
                  </a:rPr>
                  <a:t>i</a:t>
                </a:r>
                <a:r>
                  <a:rPr lang="en-US" sz="2400" b="1" dirty="0">
                    <a:latin typeface="Comic Sans MS"/>
                    <a:cs typeface="Comic Sans MS"/>
                  </a:rPr>
                  <a:t>) a progress measure!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400" b="1" dirty="0">
                    <a:latin typeface="Comic Sans MS"/>
                    <a:cs typeface="Comic Sans MS"/>
                  </a:rPr>
                  <a:t> - 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Per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baseline="-25000" dirty="0">
                    <a:solidFill>
                      <a:srgbClr val="FF0000"/>
                    </a:solidFill>
                    <a:latin typeface="PT Mono"/>
                    <a:cs typeface="PT Mono"/>
                  </a:rPr>
                  <a:t>i</a:t>
                </a:r>
                <a:r>
                  <a:rPr lang="en-US" sz="2400" b="1" dirty="0">
                    <a:latin typeface="Comic Sans MS"/>
                    <a:cs typeface="Comic Sans MS"/>
                  </a:rPr>
                  <a:t>) ≤1                       </a:t>
                </a:r>
                <a:r>
                  <a:rPr lang="en-US" sz="2400" b="1" dirty="0">
                    <a:solidFill>
                      <a:schemeClr val="accent2"/>
                    </a:solidFill>
                    <a:latin typeface="Comic Sans MS"/>
                    <a:cs typeface="Comic Sans MS"/>
                  </a:rPr>
                  <a:t>(easy) </a:t>
                </a:r>
                <a:endParaRPr lang="en-US" sz="2400" b="1" dirty="0">
                  <a:latin typeface="Comic Sans MS"/>
                  <a:cs typeface="Comic Sans MS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400" b="1" dirty="0">
                    <a:latin typeface="Comic Sans MS"/>
                    <a:cs typeface="Comic Sans MS"/>
                  </a:rPr>
                  <a:t> - 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Per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baseline="-25000" dirty="0">
                    <a:solidFill>
                      <a:srgbClr val="FF0000"/>
                    </a:solidFill>
                    <a:latin typeface="PT Mono"/>
                    <a:cs typeface="PT Mono"/>
                  </a:rPr>
                  <a:t>i</a:t>
                </a:r>
                <a:r>
                  <a:rPr lang="en-US" sz="2400" b="1" dirty="0">
                    <a:latin typeface="Comic Sans MS"/>
                    <a:cs typeface="Comic Sans MS"/>
                  </a:rPr>
                  <a:t>) grows</a:t>
                </a:r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*</a:t>
                </a:r>
                <a:r>
                  <a:rPr lang="en-US" sz="2400" b="1" dirty="0">
                    <a:latin typeface="Comic Sans MS"/>
                    <a:cs typeface="Comic Sans MS"/>
                  </a:rPr>
                  <a:t> by 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1+1/n</a:t>
                </a:r>
                <a:r>
                  <a:rPr lang="en-US" sz="2400" b="1" dirty="0">
                    <a:latin typeface="Comic Sans MS"/>
                    <a:cs typeface="Comic Sans MS"/>
                  </a:rPr>
                  <a:t>)     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(AMGM)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- 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Per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dirty="0">
                    <a:latin typeface="Comic Sans MS"/>
                    <a:cs typeface="Comic Sans MS"/>
                  </a:rPr>
                  <a:t>)&gt;0 </a:t>
                </a:r>
                <a:r>
                  <a:rPr lang="en-US" sz="2400" b="1" dirty="0">
                    <a:latin typeface="Comic Sans MS"/>
                    <a:cs typeface="Comic Sans MS"/>
                    <a:sym typeface="Wingdings"/>
                  </a:rPr>
                  <a:t></a:t>
                </a:r>
                <a:r>
                  <a:rPr lang="en-US" sz="2400" b="1" dirty="0"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Per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baseline="-25000" dirty="0">
                    <a:solidFill>
                      <a:srgbClr val="FF0000"/>
                    </a:solidFill>
                    <a:latin typeface="PT Mono"/>
                    <a:cs typeface="PT Mono"/>
                  </a:rPr>
                  <a:t>1</a:t>
                </a:r>
                <a:r>
                  <a:rPr lang="en-US" sz="2400" b="1" dirty="0">
                    <a:latin typeface="Comic Sans MS"/>
                    <a:cs typeface="Comic Sans MS"/>
                  </a:rPr>
                  <a:t>)&gt; 1/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    </a:t>
                </a:r>
                <a:r>
                  <a:rPr lang="en-US" sz="2400" b="1" dirty="0">
                    <a:solidFill>
                      <a:schemeClr val="accent2"/>
                    </a:solidFill>
                    <a:latin typeface="Comic Sans MS"/>
                    <a:cs typeface="Comic Sans MS"/>
                  </a:rPr>
                  <a:t>(easy) </a:t>
                </a:r>
                <a:endParaRPr lang="en-US" sz="24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99" y="1197820"/>
                <a:ext cx="8921075" cy="5613845"/>
              </a:xfrm>
              <a:prstGeom prst="rect">
                <a:avLst/>
              </a:prstGeom>
              <a:blipFill>
                <a:blip r:embed="rId3"/>
                <a:stretch>
                  <a:fillRect l="-996" b="-1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6131782" y="2425672"/>
            <a:ext cx="2745521" cy="2743200"/>
            <a:chOff x="5606467" y="1833390"/>
            <a:chExt cx="2745521" cy="2743200"/>
          </a:xfrm>
        </p:grpSpPr>
        <p:sp>
          <p:nvSpPr>
            <p:cNvPr id="17" name="Rectangle 16"/>
            <p:cNvSpPr/>
            <p:nvPr/>
          </p:nvSpPr>
          <p:spPr>
            <a:xfrm>
              <a:off x="5611091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5185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32964" y="36621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06467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139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428340" y="27477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06467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5139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28340" y="1833390"/>
              <a:ext cx="91902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83167" y="1943118"/>
            <a:ext cx="5379413" cy="2696385"/>
          </a:xfrm>
          <a:prstGeom prst="rect">
            <a:avLst/>
          </a:prstGeom>
          <a:solidFill>
            <a:schemeClr val="accent3">
              <a:alpha val="37000"/>
            </a:schemeClr>
          </a:solidFill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26" name="Rounded Rectangular Callout 25"/>
          <p:cNvSpPr/>
          <p:nvPr/>
        </p:nvSpPr>
        <p:spPr>
          <a:xfrm>
            <a:off x="5935454" y="3589866"/>
            <a:ext cx="2407286" cy="933305"/>
          </a:xfrm>
          <a:prstGeom prst="wedgeRoundRectCallout">
            <a:avLst>
              <a:gd name="adj1" fmla="val -84648"/>
              <a:gd name="adj2" fmla="val -51809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</a:rPr>
              <a:t>Algorithm for</a:t>
            </a:r>
          </a:p>
          <a:p>
            <a:r>
              <a:rPr lang="en-US" sz="2000" b="1" dirty="0">
                <a:solidFill>
                  <a:srgbClr val="008000"/>
                </a:solidFill>
              </a:rPr>
              <a:t> Perfect Matching</a:t>
            </a:r>
          </a:p>
        </p:txBody>
      </p:sp>
    </p:spTree>
    <p:extLst>
      <p:ext uri="{BB962C8B-B14F-4D97-AF65-F5344CB8AC3E}">
        <p14:creationId xmlns:p14="http://schemas.microsoft.com/office/powerpoint/2010/main" val="281893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14" grpId="0" uiExpand="1" build="p"/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" y="931692"/>
            <a:ext cx="8490778" cy="330900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Done (baby case):</a:t>
            </a: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600" b="1" dirty="0" err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Bip</a:t>
            </a: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matching &amp; Matrix Scaling</a:t>
            </a: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Now (real thing):</a:t>
            </a: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NC-SING &amp; Operator Scaling</a:t>
            </a: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  <a:t>[</a:t>
            </a:r>
            <a:r>
              <a:rPr lang="en-US" sz="2800" b="1" dirty="0" err="1">
                <a:solidFill>
                  <a:srgbClr val="008000"/>
                </a:solidFill>
                <a:latin typeface="Comic Sans MS"/>
                <a:cs typeface="Comic Sans MS"/>
              </a:rPr>
              <a:t>Gurvits</a:t>
            </a:r>
            <a:r>
              <a:rPr lang="fr-FR" sz="28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  <a:t>04] </a:t>
            </a:r>
            <a:b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</a:br>
            <a: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  <a:t>[Garg,Gurvits,Oliveira,W’15]</a:t>
            </a:r>
            <a:endParaRPr lang="en-US" sz="28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404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B19B2284-4AB6-3742-932A-F7C99E3867E8}"/>
              </a:ext>
            </a:extLst>
          </p:cNvPr>
          <p:cNvSpPr txBox="1"/>
          <p:nvPr/>
        </p:nvSpPr>
        <p:spPr>
          <a:xfrm>
            <a:off x="5358572" y="3708824"/>
            <a:ext cx="1773455" cy="3818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70340" y="-164057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[</a:t>
            </a:r>
            <a:r>
              <a:rPr lang="en-US" sz="3200" b="1" dirty="0" err="1">
                <a:solidFill>
                  <a:srgbClr val="008000"/>
                </a:solidFill>
                <a:latin typeface="Comic Sans MS"/>
                <a:cs typeface="Comic Sans MS"/>
              </a:rPr>
              <a:t>Gurvits</a:t>
            </a: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fr-FR" sz="32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04] </a:t>
            </a:r>
            <a:r>
              <a:rPr lang="en-US" sz="3200" b="1" dirty="0">
                <a:solidFill>
                  <a:srgbClr val="FF0000"/>
                </a:solidFill>
                <a:latin typeface="Comic Sans MS"/>
                <a:cs typeface="Comic Sans MS"/>
              </a:rPr>
              <a:t>Quantum leap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100" y="1549229"/>
            <a:ext cx="8955784" cy="3142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      Matrix Scaling             Operator Scaling</a:t>
            </a: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Input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     </a:t>
            </a:r>
            <a:r>
              <a:rPr lang="en-US" sz="2400" b="1" dirty="0">
                <a:latin typeface="Comic Sans MS"/>
                <a:cs typeface="Comic Sans MS"/>
              </a:rPr>
              <a:t>Positive matrix            </a:t>
            </a:r>
            <a:r>
              <a:rPr lang="en-US" sz="2400" b="1">
                <a:latin typeface="Comic Sans MS"/>
                <a:cs typeface="Comic Sans MS"/>
              </a:rPr>
              <a:t>Positive operator</a:t>
            </a: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Norm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     </a:t>
            </a:r>
            <a:r>
              <a:rPr lang="en-US" sz="2400" b="1" dirty="0">
                <a:latin typeface="Comic Sans MS"/>
                <a:cs typeface="Comic Sans MS"/>
              </a:rPr>
              <a:t>L</a:t>
            </a:r>
            <a:r>
              <a:rPr lang="en-US" sz="2400" b="1" baseline="-25000" dirty="0">
                <a:latin typeface="Comic Sans MS"/>
                <a:cs typeface="Comic Sans MS"/>
              </a:rPr>
              <a:t>1</a:t>
            </a:r>
            <a:r>
              <a:rPr lang="en-US" sz="2400" b="1" dirty="0">
                <a:latin typeface="Comic Sans MS"/>
                <a:cs typeface="Comic Sans MS"/>
              </a:rPr>
              <a:t>                          L</a:t>
            </a:r>
            <a:r>
              <a:rPr lang="en-US" sz="2400" b="1" baseline="-25000" dirty="0">
                <a:latin typeface="Comic Sans MS"/>
                <a:cs typeface="Comic Sans MS"/>
              </a:rPr>
              <a:t>2</a:t>
            </a:r>
            <a:endParaRPr lang="en-US" sz="2400" b="1" baseline="-25000" dirty="0">
              <a:solidFill>
                <a:srgbClr val="800000"/>
              </a:solidFill>
              <a:latin typeface="Comic Sans MS"/>
              <a:cs typeface="Comic Sans MS"/>
            </a:endParaRPr>
          </a:p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DS       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1=1,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30000" dirty="0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           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</a:p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R,C        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Diagonal                   Invertible</a:t>
            </a:r>
          </a:p>
          <a:p>
            <a:pPr>
              <a:lnSpc>
                <a:spcPct val="14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93627" y="4661475"/>
            <a:ext cx="7668435" cy="2076510"/>
            <a:chOff x="1293627" y="4661475"/>
            <a:chExt cx="7668435" cy="2076510"/>
          </a:xfrm>
        </p:grpSpPr>
        <p:sp>
          <p:nvSpPr>
            <p:cNvPr id="2" name="Rectangle 1"/>
            <p:cNvSpPr/>
            <p:nvPr/>
          </p:nvSpPr>
          <p:spPr>
            <a:xfrm>
              <a:off x="238295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05744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209842" y="48138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362242" y="49662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14642" y="51186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667042" y="52710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819442" y="5423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971842" y="55758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733213" y="5471116"/>
              <a:ext cx="4766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1</a:t>
              </a:r>
              <a:endParaRPr lang="en-US" sz="2000" baseline="-25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23042" y="6337875"/>
              <a:ext cx="5050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m</a:t>
              </a:r>
              <a:endParaRPr lang="en-US" sz="2000" baseline="-25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937985" y="5662798"/>
              <a:ext cx="4766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2</a:t>
              </a:r>
              <a:endParaRPr lang="en-US" sz="2000" baseline="-250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613039" y="5632965"/>
              <a:ext cx="3722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endParaRPr lang="en-US" sz="2000" baseline="-250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293627" y="4669841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523714" y="56413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R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475481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44848" y="564970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C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901372" y="4669841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183831" y="56413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R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804766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317029" y="564970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C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1417892" y="4809509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580226" y="4803695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Connector 58"/>
          <p:cNvCxnSpPr/>
          <p:nvPr/>
        </p:nvCxnSpPr>
        <p:spPr>
          <a:xfrm flipH="1">
            <a:off x="4661195" y="1396020"/>
            <a:ext cx="17664" cy="52634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003458" y="1362542"/>
            <a:ext cx="17664" cy="52634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55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6975" y="327498"/>
            <a:ext cx="877204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Plan</a:t>
            </a:r>
          </a:p>
          <a:p>
            <a:endParaRPr lang="en-US" sz="32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3200" b="1" dirty="0">
                <a:solidFill>
                  <a:srgbClr val="0000FF"/>
                </a:solidFill>
                <a:latin typeface="Comic Sans MS"/>
                <a:cs typeface="Comic Sans MS"/>
              </a:rPr>
              <a:t>One problem</a:t>
            </a:r>
          </a:p>
          <a:p>
            <a:r>
              <a:rPr lang="en-US" sz="3200" b="1" dirty="0">
                <a:solidFill>
                  <a:srgbClr val="660066"/>
                </a:solidFill>
                <a:latin typeface="Comic Sans MS"/>
                <a:cs typeface="Comic Sans MS"/>
              </a:rPr>
              <a:t>Singularity of Symbolic Matrices</a:t>
            </a:r>
          </a:p>
          <a:p>
            <a:r>
              <a:rPr lang="en-US" sz="3200" b="1" dirty="0">
                <a:solidFill>
                  <a:srgbClr val="0000FF"/>
                </a:solidFill>
                <a:latin typeface="Comic Sans MS"/>
                <a:cs typeface="Comic Sans MS"/>
              </a:rPr>
              <a:t>One algorithm</a:t>
            </a:r>
          </a:p>
          <a:p>
            <a:r>
              <a:rPr lang="en-US" sz="3200" b="1" dirty="0">
                <a:solidFill>
                  <a:srgbClr val="660066"/>
                </a:solidFill>
                <a:latin typeface="Comic Sans MS"/>
                <a:cs typeface="Comic Sans MS"/>
              </a:rPr>
              <a:t>Alternating minimization</a:t>
            </a:r>
          </a:p>
          <a:p>
            <a:endParaRPr lang="en-US" sz="32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3200" b="1" dirty="0">
                <a:solidFill>
                  <a:srgbClr val="0000FF"/>
                </a:solidFill>
                <a:latin typeface="Comic Sans MS"/>
                <a:cs typeface="Comic Sans MS"/>
              </a:rPr>
              <a:t>…</a:t>
            </a:r>
            <a:r>
              <a:rPr lang="en-US" sz="3200" b="1" dirty="0">
                <a:solidFill>
                  <a:srgbClr val="009010"/>
                </a:solidFill>
                <a:latin typeface="Comic Sans MS"/>
                <a:cs typeface="Comic Sans MS"/>
              </a:rPr>
              <a:t>internalize</a:t>
            </a:r>
          </a:p>
          <a:p>
            <a:r>
              <a:rPr lang="en-US" sz="3200" b="1" dirty="0">
                <a:solidFill>
                  <a:srgbClr val="0000FF"/>
                </a:solidFill>
                <a:latin typeface="Comic Sans MS"/>
                <a:cs typeface="Comic Sans MS"/>
              </a:rPr>
              <a:t>…</a:t>
            </a:r>
            <a:r>
              <a:rPr lang="en-US" sz="3200" b="1" dirty="0">
                <a:solidFill>
                  <a:srgbClr val="009010"/>
                </a:solidFill>
                <a:latin typeface="Comic Sans MS"/>
                <a:cs typeface="Comic Sans MS"/>
              </a:rPr>
              <a:t>generalize </a:t>
            </a:r>
            <a:r>
              <a:rPr lang="en-US" sz="3200" b="1" dirty="0">
                <a:latin typeface="Comic Sans MS"/>
                <a:cs typeface="Comic Sans MS"/>
              </a:rPr>
              <a:t>(algorithms, problems, tools)</a:t>
            </a:r>
          </a:p>
          <a:p>
            <a:endParaRPr lang="en-US" sz="3200" b="1" dirty="0">
              <a:latin typeface="Comic Sans MS"/>
              <a:cs typeface="Comic Sans MS"/>
            </a:endParaRPr>
          </a:p>
          <a:p>
            <a:r>
              <a:rPr lang="en-US" sz="3200" b="1" dirty="0">
                <a:latin typeface="Comic Sans MS"/>
                <a:cs typeface="Comic Sans MS"/>
              </a:rPr>
              <a:t>Extending convex optimization in Euclidean space to (</a:t>
            </a:r>
            <a:r>
              <a:rPr lang="en-US" sz="3200" b="1" dirty="0">
                <a:solidFill>
                  <a:srgbClr val="190EC2"/>
                </a:solidFill>
                <a:latin typeface="Comic Sans MS"/>
                <a:cs typeface="Comic Sans MS"/>
              </a:rPr>
              <a:t>geodesic</a:t>
            </a:r>
            <a:r>
              <a:rPr lang="en-US" sz="3200" b="1" dirty="0">
                <a:latin typeface="Comic Sans MS"/>
                <a:cs typeface="Comic Sans MS"/>
              </a:rPr>
              <a:t>) convex optimization on Riemannian manifolds, quantitative bounds</a:t>
            </a:r>
          </a:p>
        </p:txBody>
      </p:sp>
      <p:sp>
        <p:nvSpPr>
          <p:cNvPr id="2" name="Curved Up Arrow 1">
            <a:extLst>
              <a:ext uri="{FF2B5EF4-FFF2-40B4-BE49-F238E27FC236}">
                <a16:creationId xmlns:a16="http://schemas.microsoft.com/office/drawing/2014/main" id="{4ADC871B-BC79-0A43-BBF5-4713F29A61BC}"/>
              </a:ext>
            </a:extLst>
          </p:cNvPr>
          <p:cNvSpPr/>
          <p:nvPr/>
        </p:nvSpPr>
        <p:spPr>
          <a:xfrm rot="16200000">
            <a:off x="8384582" y="4045057"/>
            <a:ext cx="712923" cy="495946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FA68DB3-FCAD-8846-93C0-348B60F10021}"/>
              </a:ext>
            </a:extLst>
          </p:cNvPr>
          <p:cNvSpPr txBox="1"/>
          <p:nvPr/>
        </p:nvSpPr>
        <p:spPr>
          <a:xfrm>
            <a:off x="1136890" y="114880"/>
            <a:ext cx="4108877" cy="6872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7153" y="-109708"/>
            <a:ext cx="8445500" cy="158290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Operator Scaling </a:t>
            </a:r>
            <a: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  <a:t>[</a:t>
            </a:r>
            <a:r>
              <a:rPr lang="en-US" sz="2800" b="1" dirty="0" err="1">
                <a:solidFill>
                  <a:srgbClr val="008000"/>
                </a:solidFill>
                <a:latin typeface="Comic Sans MS"/>
                <a:cs typeface="Comic Sans MS"/>
              </a:rPr>
              <a:t>Gurvits</a:t>
            </a:r>
            <a: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fr-FR" sz="28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  <a:t>04]</a:t>
            </a:r>
            <a:b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</a:br>
            <a:r>
              <a:rPr lang="en-US" sz="2800" b="1" dirty="0">
                <a:solidFill>
                  <a:srgbClr val="0000FF"/>
                </a:solidFill>
                <a:latin typeface="Comic Sans MS"/>
                <a:cs typeface="Comic Sans MS"/>
              </a:rPr>
              <a:t>a quantum leap</a:t>
            </a:r>
            <a:endParaRPr lang="en-US" sz="2800" b="1" dirty="0">
              <a:solidFill>
                <a:srgbClr val="0000FF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2176" y="1349809"/>
            <a:ext cx="3522118" cy="537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Algebra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Input: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Symbolic matrix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: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+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+…+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endParaRPr lang="en-US" sz="2400" b="1" dirty="0">
              <a:solidFill>
                <a:srgbClr val="008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Is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C-singular?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Is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NC-singular?</a:t>
            </a: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60910" y="1349809"/>
            <a:ext cx="4783089" cy="4047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Quantum Inf. Theory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Input: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Completely positive operator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)=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endParaRPr lang="en-US" sz="2400" b="1" baseline="300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L </a:t>
            </a:r>
            <a:r>
              <a:rPr lang="en-US" sz="2400" b="1" i="1" dirty="0">
                <a:latin typeface="Comic Sans MS"/>
                <a:cs typeface="Comic Sans MS"/>
              </a:rPr>
              <a:t>doubly stochastic: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ym typeface="Symbol"/>
              </a:rPr>
              <a:t>   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 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L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latin typeface="Comic Sans MS"/>
                <a:cs typeface="Comic Sans MS"/>
              </a:rPr>
              <a:t>)=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 </a:t>
            </a:r>
            <a:r>
              <a:rPr lang="en-US" sz="2400" b="1" dirty="0">
                <a:latin typeface="Comic Sans MS"/>
                <a:cs typeface="Comic Sans MS"/>
              </a:rPr>
              <a:t>   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baseline="30000" dirty="0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latin typeface="Comic Sans MS"/>
                <a:cs typeface="Comic Sans MS"/>
              </a:rPr>
              <a:t>)=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1496" y="5849694"/>
            <a:ext cx="1720504" cy="769441"/>
          </a:xfrm>
          <a:prstGeom prst="rect">
            <a:avLst/>
          </a:prstGeom>
          <a:solidFill>
            <a:srgbClr val="FFC000">
              <a:alpha val="73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  <a:sym typeface="Wingdings"/>
              </a:rPr>
              <a:t>   </a:t>
            </a:r>
          </a:p>
          <a:p>
            <a:r>
              <a:rPr lang="en-US" sz="2000" b="1" dirty="0">
                <a:solidFill>
                  <a:srgbClr val="008000"/>
                </a:solidFill>
                <a:latin typeface="Comic Sans MS"/>
                <a:cs typeface="Comic Sans MS"/>
                <a:sym typeface="Wingdings"/>
              </a:rPr>
              <a:t>[GGOW’15]</a:t>
            </a:r>
            <a:endParaRPr lang="en-US" sz="20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7258" y="3115735"/>
            <a:ext cx="2626741" cy="523220"/>
          </a:xfrm>
          <a:prstGeom prst="rect">
            <a:avLst/>
          </a:prstGeom>
          <a:solidFill>
            <a:schemeClr val="accent6">
              <a:lumMod val="60000"/>
              <a:lumOff val="40000"/>
              <a:alpha val="73000"/>
            </a:schemeClr>
          </a:solidFill>
        </p:spPr>
        <p:txBody>
          <a:bodyPr wrap="none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P </a:t>
            </a:r>
            <a:r>
              <a:rPr lang="en-US" sz="2400" b="1" dirty="0" err="1">
                <a:solidFill>
                  <a:prstClr val="black"/>
                </a:solidFill>
                <a:latin typeface="Comic Sans MS"/>
                <a:cs typeface="Comic Sans MS"/>
              </a:rPr>
              <a:t>psd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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</a:rPr>
              <a:t>) </a:t>
            </a:r>
            <a:r>
              <a:rPr lang="en-US" sz="2400" b="1" dirty="0" err="1">
                <a:solidFill>
                  <a:prstClr val="black"/>
                </a:solidFill>
                <a:latin typeface="Comic Sans MS"/>
                <a:cs typeface="Comic Sans MS"/>
              </a:rPr>
              <a:t>psd</a:t>
            </a:r>
            <a:endParaRPr lang="en-US" sz="2400" b="1" baseline="30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8394" y="5326661"/>
            <a:ext cx="1541509" cy="461665"/>
          </a:xfrm>
          <a:prstGeom prst="rect">
            <a:avLst/>
          </a:prstGeom>
          <a:solidFill>
            <a:srgbClr val="FFC000">
              <a:alpha val="73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  <a:sym typeface="Wingdings"/>
              </a:rPr>
              <a:t>   </a:t>
            </a:r>
            <a:endParaRPr lang="en-US" sz="24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C3693-EF08-FB4E-819A-5D4337CEA905}"/>
              </a:ext>
            </a:extLst>
          </p:cNvPr>
          <p:cNvSpPr txBox="1"/>
          <p:nvPr/>
        </p:nvSpPr>
        <p:spPr>
          <a:xfrm>
            <a:off x="4933848" y="5615764"/>
            <a:ext cx="3395481" cy="501997"/>
          </a:xfrm>
          <a:prstGeom prst="rect">
            <a:avLst/>
          </a:prstGeom>
          <a:solidFill>
            <a:schemeClr val="accent6">
              <a:lumMod val="60000"/>
              <a:lumOff val="40000"/>
              <a:alpha val="73000"/>
            </a:schemeClr>
          </a:solidFill>
        </p:spPr>
        <p:txBody>
          <a:bodyPr wrap="none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Can we (not) scale </a:t>
            </a:r>
            <a:r>
              <a:rPr lang="en-US" sz="2400" b="1" dirty="0">
                <a:solidFill>
                  <a:srgbClr val="190EC2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latin typeface="Comic Sans MS"/>
                <a:cs typeface="Comic Sans MS"/>
              </a:rPr>
              <a:t>?</a:t>
            </a:r>
            <a:endParaRPr lang="en-US" sz="2400" b="1" baseline="30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6494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uiExpand="1" build="p"/>
      <p:bldP spid="5" grpId="0" animBg="1"/>
      <p:bldP spid="6" grpId="0" uiExpand="1" animBg="1"/>
      <p:bldP spid="8" grpId="0" uiExpand="1" animBg="1"/>
      <p:bldP spid="8" grpId="1" animBg="1"/>
      <p:bldP spid="11" grpId="0" uiExpan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520378" y="5168667"/>
            <a:ext cx="4876799" cy="14268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87055" y="6073937"/>
            <a:ext cx="5037732" cy="5141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2754" y="2434416"/>
            <a:ext cx="5747122" cy="2608183"/>
          </a:xfrm>
          <a:prstGeom prst="rect">
            <a:avLst/>
          </a:prstGeom>
          <a:solidFill>
            <a:schemeClr val="accent3">
              <a:alpha val="37000"/>
            </a:schemeClr>
          </a:solidFill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583" y="-245105"/>
            <a:ext cx="8456084" cy="147700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/>
                <a:cs typeface="Comic Sans MS"/>
              </a:rPr>
              <a:t>Operator scaling algorithm </a:t>
            </a:r>
            <a:b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en-US" sz="2000" b="1" dirty="0">
                <a:solidFill>
                  <a:srgbClr val="008000"/>
                </a:solidFill>
                <a:latin typeface="Comic Sans MS"/>
                <a:cs typeface="Comic Sans MS"/>
              </a:rPr>
              <a:t>[</a:t>
            </a:r>
            <a:r>
              <a:rPr lang="en-US" sz="2000" b="1" dirty="0" err="1">
                <a:solidFill>
                  <a:srgbClr val="008000"/>
                </a:solidFill>
                <a:latin typeface="Comic Sans MS"/>
                <a:cs typeface="Comic Sans MS"/>
              </a:rPr>
              <a:t>Gurvits</a:t>
            </a:r>
            <a:r>
              <a:rPr lang="en-US" sz="2000" b="1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fr-FR" sz="20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000" b="1" dirty="0">
                <a:solidFill>
                  <a:srgbClr val="008000"/>
                </a:solidFill>
                <a:latin typeface="Comic Sans MS"/>
                <a:cs typeface="Comic Sans MS"/>
              </a:rPr>
              <a:t>04, Garg-Gurvits-Olivera-W’15]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299" y="847799"/>
            <a:ext cx="9029701" cy="573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,…,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r>
              <a:rPr lang="en-US" sz="2400" b="1" dirty="0">
                <a:latin typeface="Comic Sans MS"/>
                <a:cs typeface="Comic Sans MS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Scaling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: L</a:t>
            </a:r>
            <a:r>
              <a:rPr lang="en-US" sz="2400" b="1" dirty="0">
                <a:latin typeface="Comic Sans MS"/>
                <a:cs typeface="Comic Sans MS"/>
                <a:sym typeface="Wingdings"/>
              </a:rPr>
              <a:t> </a:t>
            </a:r>
            <a:r>
              <a:rPr lang="en-US" sz="2400" b="1" dirty="0">
                <a:solidFill>
                  <a:schemeClr val="accent2"/>
                </a:solidFill>
                <a:latin typeface="Comic Sans MS"/>
                <a:cs typeface="Comic Sans MS"/>
              </a:rPr>
              <a:t>R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  </a:t>
            </a:r>
            <a:r>
              <a:rPr lang="en-US" sz="2400" b="1" dirty="0">
                <a:solidFill>
                  <a:schemeClr val="accent2"/>
                </a:solidFill>
                <a:latin typeface="Comic Sans MS"/>
                <a:cs typeface="Comic Sans MS"/>
              </a:rPr>
              <a:t>R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C </a:t>
            </a:r>
            <a:r>
              <a:rPr lang="en-US" sz="2400" b="1" dirty="0">
                <a:latin typeface="Comic Sans MS"/>
                <a:cs typeface="Comic Sans MS"/>
              </a:rPr>
              <a:t>invertible,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DS: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Scaling factors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: R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r>
              <a:rPr lang="en-US" sz="2400" b="1" dirty="0">
                <a:latin typeface="Comic Sans MS"/>
                <a:cs typeface="Comic Sans MS"/>
              </a:rPr>
              <a:t> = (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latin typeface="Comic Sans MS"/>
                <a:cs typeface="Comic Sans MS"/>
              </a:rPr>
              <a:t>)</a:t>
            </a:r>
            <a:r>
              <a:rPr lang="en-US" sz="2400" b="1" baseline="30000" dirty="0">
                <a:latin typeface="Comic Sans MS"/>
                <a:cs typeface="Comic Sans MS"/>
              </a:rPr>
              <a:t>-1/2  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r>
              <a:rPr lang="en-US" sz="2400" b="1" dirty="0">
                <a:latin typeface="Comic Sans MS"/>
                <a:cs typeface="Comic Sans MS"/>
              </a:rPr>
              <a:t> = (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latin typeface="Comic Sans MS"/>
                <a:cs typeface="Comic Sans MS"/>
              </a:rPr>
              <a:t>)</a:t>
            </a:r>
            <a:r>
              <a:rPr lang="en-US" sz="2400" b="1" baseline="30000" dirty="0">
                <a:latin typeface="Comic Sans MS"/>
                <a:cs typeface="Comic Sans MS"/>
              </a:rPr>
              <a:t>-1/2</a:t>
            </a:r>
          </a:p>
          <a:p>
            <a:pPr>
              <a:lnSpc>
                <a:spcPct val="120000"/>
              </a:lnSpc>
            </a:pPr>
            <a:endParaRPr lang="en-US" sz="2400" b="1" baseline="30000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dirty="0">
                <a:latin typeface="PT Mono"/>
                <a:cs typeface="PT Mono"/>
              </a:rPr>
              <a:t>Repeat </a:t>
            </a:r>
            <a:r>
              <a:rPr lang="en-US" sz="2400" b="1" dirty="0">
                <a:solidFill>
                  <a:srgbClr val="FF0000"/>
                </a:solidFill>
                <a:latin typeface="PT Mono"/>
                <a:cs typeface="PT Mono"/>
              </a:rPr>
              <a:t>t</a:t>
            </a:r>
            <a:r>
              <a:rPr lang="en-US" sz="2400" b="1" dirty="0">
                <a:latin typeface="PT Mono"/>
                <a:cs typeface="PT Mono"/>
              </a:rPr>
              <a:t>=</a:t>
            </a:r>
            <a:r>
              <a:rPr lang="en-US" sz="2400" b="1" dirty="0" err="1">
                <a:solidFill>
                  <a:srgbClr val="0000FF"/>
                </a:solidFill>
                <a:latin typeface="PT Mono"/>
                <a:cs typeface="PT Mono"/>
              </a:rPr>
              <a:t>n</a:t>
            </a:r>
            <a:r>
              <a:rPr lang="en-US" sz="2400" b="1" baseline="30000" dirty="0" err="1">
                <a:solidFill>
                  <a:srgbClr val="0000FF"/>
                </a:solidFill>
                <a:latin typeface="PT Mono"/>
                <a:cs typeface="PT Mono"/>
              </a:rPr>
              <a:t>c</a:t>
            </a:r>
            <a:r>
              <a:rPr lang="en-US" sz="2400" dirty="0">
                <a:solidFill>
                  <a:srgbClr val="FF0000"/>
                </a:solidFill>
                <a:latin typeface="PT Mono"/>
                <a:cs typeface="PT Mono"/>
              </a:rPr>
              <a:t> </a:t>
            </a:r>
            <a:r>
              <a:rPr lang="en-US" sz="2400" dirty="0">
                <a:latin typeface="PT Mono"/>
                <a:cs typeface="PT Mono"/>
              </a:rPr>
              <a:t>times:</a:t>
            </a:r>
          </a:p>
          <a:p>
            <a:r>
              <a:rPr lang="en-US" sz="2400" dirty="0">
                <a:latin typeface="PT Mono"/>
                <a:cs typeface="PT Mono"/>
              </a:rPr>
              <a:t>  Scale “rows”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 </a:t>
            </a:r>
            <a:r>
              <a:rPr lang="en-US" sz="2400" dirty="0">
                <a:latin typeface="PT Mono"/>
                <a:cs typeface="PT Mono"/>
                <a:sym typeface="Wingdings" pitchFamily="2" charset="2"/>
              </a:rPr>
              <a:t>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R</a:t>
            </a:r>
            <a:r>
              <a:rPr lang="en-US" sz="2400" dirty="0">
                <a:solidFill>
                  <a:srgbClr val="000000"/>
                </a:solidFill>
                <a:latin typeface="PT Mono"/>
                <a:cs typeface="PT Mono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dirty="0">
                <a:latin typeface="PT Mono"/>
                <a:cs typeface="PT Mono"/>
              </a:rPr>
              <a:t>)</a:t>
            </a:r>
            <a:r>
              <a:rPr lang="en-US" sz="2400" dirty="0">
                <a:sym typeface="Symbol"/>
              </a:rPr>
              <a:t>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</a:p>
          <a:p>
            <a:r>
              <a:rPr lang="en-US" sz="2400" dirty="0">
                <a:latin typeface="PT Mono"/>
                <a:cs typeface="PT Mono"/>
              </a:rPr>
              <a:t>  Scale “cols”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dirty="0">
                <a:latin typeface="PT Mono"/>
                <a:cs typeface="PT Mono"/>
              </a:rPr>
              <a:t> </a:t>
            </a:r>
            <a:r>
              <a:rPr lang="en-US" sz="2400" dirty="0">
                <a:latin typeface="PT Mono"/>
                <a:cs typeface="PT Mono"/>
                <a:sym typeface="Wingdings" pitchFamily="2" charset="2"/>
              </a:rPr>
              <a:t></a:t>
            </a:r>
            <a:r>
              <a:rPr lang="en-US" sz="2400" dirty="0">
                <a:latin typeface="PT Mono"/>
                <a:cs typeface="PT Mono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dirty="0">
                <a:sym typeface="Symbol"/>
              </a:rPr>
              <a:t>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C</a:t>
            </a:r>
            <a:r>
              <a:rPr lang="en-US" sz="2400" dirty="0">
                <a:solidFill>
                  <a:srgbClr val="000000"/>
                </a:solidFill>
                <a:latin typeface="PT Mono"/>
                <a:cs typeface="PT Mono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dirty="0">
                <a:solidFill>
                  <a:srgbClr val="000000"/>
                </a:solidFill>
                <a:latin typeface="PT Mono"/>
                <a:cs typeface="PT Mono"/>
              </a:rPr>
              <a:t>)</a:t>
            </a:r>
          </a:p>
          <a:p>
            <a:r>
              <a:rPr lang="en-US" sz="2400" dirty="0">
                <a:latin typeface="PT Mono"/>
                <a:cs typeface="PT Mono"/>
              </a:rPr>
              <a:t>Test if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b="1" baseline="-25000" dirty="0">
                <a:solidFill>
                  <a:srgbClr val="FF0000"/>
                </a:solidFill>
                <a:latin typeface="PT Mono"/>
                <a:cs typeface="PT Mono"/>
              </a:rPr>
              <a:t>t</a:t>
            </a:r>
            <a:r>
              <a:rPr lang="en-US" sz="2400" dirty="0">
                <a:sym typeface="Symbol"/>
              </a:rPr>
              <a:t>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DS</a:t>
            </a:r>
            <a:r>
              <a:rPr lang="en-US" sz="2400" dirty="0">
                <a:solidFill>
                  <a:srgbClr val="0000FF"/>
                </a:solidFill>
                <a:latin typeface="PT Mono"/>
                <a:cs typeface="PT Mono"/>
              </a:rPr>
              <a:t> </a:t>
            </a:r>
            <a:r>
              <a:rPr lang="en-US" sz="2400" dirty="0">
                <a:latin typeface="PT Mono"/>
                <a:cs typeface="PT Mono"/>
              </a:rPr>
              <a:t>(up to </a:t>
            </a:r>
            <a:r>
              <a:rPr lang="en-US" sz="2400" b="1" dirty="0">
                <a:latin typeface="PT Mono"/>
                <a:cs typeface="PT Mono"/>
              </a:rPr>
              <a:t>1/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n</a:t>
            </a:r>
            <a:r>
              <a:rPr lang="en-US" sz="2400" dirty="0">
                <a:solidFill>
                  <a:srgbClr val="000000"/>
                </a:solidFill>
                <a:latin typeface="PT Mono"/>
                <a:cs typeface="PT Mono"/>
              </a:rPr>
              <a:t>)</a:t>
            </a:r>
          </a:p>
          <a:p>
            <a:r>
              <a:rPr lang="en-US" sz="2400" dirty="0">
                <a:latin typeface="PT Mono"/>
                <a:cs typeface="PT Mono"/>
              </a:rPr>
              <a:t>  </a:t>
            </a:r>
            <a:r>
              <a:rPr lang="en-US" sz="2400" dirty="0" err="1">
                <a:latin typeface="PT Mono"/>
                <a:cs typeface="PT Mono"/>
              </a:rPr>
              <a:t>Yes:</a:t>
            </a:r>
            <a:r>
              <a:rPr lang="en-US" sz="2400" b="1" dirty="0" err="1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 </a:t>
            </a:r>
            <a:r>
              <a:rPr lang="en-US" sz="2400" dirty="0">
                <a:latin typeface="PT Mono"/>
                <a:cs typeface="PT Mono"/>
              </a:rPr>
              <a:t>NC-</a:t>
            </a:r>
            <a:r>
              <a:rPr lang="en-US" sz="2400" dirty="0" err="1">
                <a:latin typeface="PT Mono"/>
                <a:cs typeface="PT Mono"/>
              </a:rPr>
              <a:t>nonsing</a:t>
            </a:r>
            <a:endParaRPr lang="en-US" sz="2400" dirty="0">
              <a:latin typeface="PT Mono"/>
              <a:cs typeface="PT Mono"/>
            </a:endParaRPr>
          </a:p>
          <a:p>
            <a:r>
              <a:rPr lang="en-US" sz="2400" dirty="0">
                <a:latin typeface="PT Mono"/>
                <a:cs typeface="PT Mono"/>
              </a:rPr>
              <a:t>  No: 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 </a:t>
            </a:r>
            <a:r>
              <a:rPr lang="en-US" sz="2400" dirty="0">
                <a:latin typeface="PT Mono"/>
                <a:cs typeface="PT Mono"/>
              </a:rPr>
              <a:t>NC-singular</a:t>
            </a:r>
          </a:p>
          <a:p>
            <a:pPr>
              <a:lnSpc>
                <a:spcPct val="90000"/>
              </a:lnSpc>
            </a:pP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Analysis</a:t>
            </a:r>
            <a:r>
              <a:rPr lang="en-US" sz="2400" b="1" dirty="0">
                <a:latin typeface="Comic Sans MS"/>
                <a:cs typeface="Comic Sans MS"/>
              </a:rPr>
              <a:t>: -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Cap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baseline="-25000" dirty="0">
                <a:solidFill>
                  <a:srgbClr val="FF0000"/>
                </a:solidFill>
                <a:latin typeface="PT Mono"/>
                <a:cs typeface="PT Mono"/>
              </a:rPr>
              <a:t>i</a:t>
            </a:r>
            <a:r>
              <a:rPr lang="en-US" sz="2400" b="1" dirty="0">
                <a:latin typeface="Comic Sans MS"/>
                <a:cs typeface="Comic Sans MS"/>
              </a:rPr>
              <a:t>) ≤ 1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                     (easy)</a:t>
            </a: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           -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Cap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baseline="-25000" dirty="0">
                <a:solidFill>
                  <a:srgbClr val="FF0000"/>
                </a:solidFill>
                <a:latin typeface="PT Mono"/>
                <a:cs typeface="PT Mono"/>
              </a:rPr>
              <a:t>i</a:t>
            </a:r>
            <a:r>
              <a:rPr lang="en-US" sz="2400" b="1" dirty="0">
                <a:latin typeface="Comic Sans MS"/>
                <a:cs typeface="Comic Sans MS"/>
              </a:rPr>
              <a:t>) grows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*</a:t>
            </a:r>
            <a:r>
              <a:rPr lang="en-US" sz="2400" b="1" dirty="0">
                <a:latin typeface="Comic Sans MS"/>
                <a:cs typeface="Comic Sans MS"/>
              </a:rPr>
              <a:t> by 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1+1/n</a:t>
            </a:r>
            <a:r>
              <a:rPr lang="en-US" sz="2400" b="1" dirty="0">
                <a:latin typeface="Comic Sans MS"/>
                <a:cs typeface="Comic Sans MS"/>
              </a:rPr>
              <a:t>)     </a:t>
            </a:r>
            <a:r>
              <a:rPr lang="en-US" sz="2400" b="1" dirty="0">
                <a:solidFill>
                  <a:srgbClr val="C0504D"/>
                </a:solidFill>
                <a:latin typeface="Comic Sans MS"/>
                <a:cs typeface="Comic Sans MS"/>
              </a:rPr>
              <a:t>(AMGM)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           -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Cap 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latin typeface="Comic Sans MS"/>
                <a:cs typeface="Comic Sans MS"/>
              </a:rPr>
              <a:t>)&gt;0 </a:t>
            </a:r>
            <a:r>
              <a:rPr lang="en-US" sz="2400" b="1" dirty="0">
                <a:latin typeface="Comic Sans MS"/>
                <a:cs typeface="Comic Sans MS"/>
                <a:sym typeface="Wingdings"/>
              </a:rPr>
              <a:t>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Cap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baseline="-25000" dirty="0">
                <a:solidFill>
                  <a:srgbClr val="FF0000"/>
                </a:solidFill>
                <a:latin typeface="PT Mono"/>
                <a:cs typeface="PT Mono"/>
              </a:rPr>
              <a:t>1</a:t>
            </a:r>
            <a:r>
              <a:rPr lang="en-US" sz="2400" b="1" dirty="0">
                <a:latin typeface="Comic Sans MS"/>
                <a:cs typeface="Comic Sans MS"/>
              </a:rPr>
              <a:t>)&gt;</a:t>
            </a:r>
            <a:r>
              <a:rPr lang="en-US" sz="2400" b="1" dirty="0" err="1">
                <a:solidFill>
                  <a:srgbClr val="008000"/>
                </a:solidFill>
                <a:latin typeface="Comic Sans MS"/>
                <a:cs typeface="Comic Sans MS"/>
              </a:rPr>
              <a:t>exp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n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en-US" sz="2400" b="1" dirty="0">
              <a:latin typeface="Comic Sans MS"/>
              <a:cs typeface="Comic Sans M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988420" y="3931607"/>
            <a:ext cx="3167124" cy="1237060"/>
          </a:xfrm>
          <a:prstGeom prst="wedgeRoundRectCallout">
            <a:avLst>
              <a:gd name="adj1" fmla="val -60481"/>
              <a:gd name="adj2" fmla="val 144665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</a:rPr>
              <a:t>Algorithm: </a:t>
            </a:r>
            <a:r>
              <a:rPr lang="en-US" sz="2000" b="1" dirty="0">
                <a:solidFill>
                  <a:srgbClr val="7030A0"/>
                </a:solidFill>
              </a:rPr>
              <a:t>Group action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Measure:</a:t>
            </a:r>
            <a:r>
              <a:rPr lang="en-US" sz="2000" b="1" dirty="0">
                <a:solidFill>
                  <a:srgbClr val="008000"/>
                </a:solidFill>
              </a:rPr>
              <a:t> </a:t>
            </a:r>
            <a:r>
              <a:rPr lang="en-US" sz="2000" b="1" dirty="0">
                <a:solidFill>
                  <a:srgbClr val="7030A0"/>
                </a:solidFill>
              </a:rPr>
              <a:t>“Invariant”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Analysis: </a:t>
            </a:r>
            <a:r>
              <a:rPr lang="en-US" sz="2000" b="1" dirty="0">
                <a:solidFill>
                  <a:srgbClr val="7030A0"/>
                </a:solidFill>
              </a:rPr>
              <a:t>Degrees of  invariant polynomials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76876" y="2404771"/>
            <a:ext cx="3167124" cy="1400768"/>
          </a:xfrm>
          <a:prstGeom prst="rect">
            <a:avLst/>
          </a:prstGeom>
          <a:solidFill>
            <a:schemeClr val="accent6">
              <a:alpha val="68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Progress measure</a:t>
            </a:r>
          </a:p>
          <a:p>
            <a:pPr>
              <a:lnSpc>
                <a:spcPct val="70000"/>
              </a:lnSpc>
            </a:pPr>
            <a:endParaRPr lang="en-US" sz="24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7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Comic Sans MS"/>
                <a:cs typeface="Comic Sans MS"/>
              </a:rPr>
              <a:t>Capcity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latin typeface="Comic Sans MS"/>
                <a:cs typeface="Comic Sans MS"/>
              </a:rPr>
              <a:t>) = </a:t>
            </a:r>
            <a:r>
              <a:rPr lang="en-US" sz="2400" b="1" dirty="0" err="1">
                <a:latin typeface="Comic Sans MS"/>
                <a:cs typeface="Comic Sans MS"/>
              </a:rPr>
              <a:t>inf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2400" b="1" baseline="-25000" dirty="0">
                <a:latin typeface="Comic Sans MS"/>
                <a:cs typeface="Comic Sans MS"/>
              </a:rPr>
              <a:t>&gt;0</a:t>
            </a:r>
          </a:p>
          <a:p>
            <a:pPr>
              <a:lnSpc>
                <a:spcPct val="70000"/>
              </a:lnSpc>
            </a:pP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70000"/>
              </a:lnSpc>
            </a:pPr>
            <a:r>
              <a:rPr lang="en-US" sz="2400" b="1" dirty="0" err="1">
                <a:latin typeface="Comic Sans MS"/>
                <a:cs typeface="Comic Sans MS"/>
              </a:rPr>
              <a:t>det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)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</a:rPr>
              <a:t>)/</a:t>
            </a:r>
            <a:r>
              <a:rPr lang="en-US" sz="2400" b="1" dirty="0" err="1">
                <a:solidFill>
                  <a:prstClr val="black"/>
                </a:solidFill>
                <a:latin typeface="Comic Sans MS"/>
                <a:cs typeface="Comic Sans MS"/>
              </a:rPr>
              <a:t>det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solidFill>
                  <a:prstClr val="black"/>
                </a:solidFill>
                <a:latin typeface="Comic Sans MS"/>
                <a:cs typeface="Comic Sans MS"/>
              </a:rPr>
              <a:t>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60800" y="4089400"/>
            <a:ext cx="1767646" cy="830997"/>
          </a:xfrm>
          <a:prstGeom prst="rect">
            <a:avLst/>
          </a:prstGeom>
          <a:solidFill>
            <a:schemeClr val="accent6">
              <a:alpha val="5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PT Mono"/>
                <a:cs typeface="PT Mono"/>
              </a:rPr>
              <a:t>cap</a:t>
            </a:r>
            <a:r>
              <a:rPr lang="en-US" sz="2400" b="1" dirty="0">
                <a:latin typeface="PT Mono"/>
                <a:cs typeface="PT Mono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b="1" dirty="0">
                <a:latin typeface="PT Mono"/>
                <a:cs typeface="PT Mono"/>
              </a:rPr>
              <a:t>)&gt;0</a:t>
            </a:r>
          </a:p>
          <a:p>
            <a:r>
              <a:rPr lang="en-US" sz="2400" b="1" dirty="0">
                <a:solidFill>
                  <a:srgbClr val="FF0000"/>
                </a:solidFill>
                <a:latin typeface="PT Mono"/>
                <a:cs typeface="PT Mono"/>
              </a:rPr>
              <a:t>cap</a:t>
            </a:r>
            <a:r>
              <a:rPr lang="en-US" sz="2400" b="1" dirty="0">
                <a:latin typeface="PT Mono"/>
                <a:cs typeface="PT Mono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PT Mono"/>
                <a:cs typeface="PT Mono"/>
              </a:rPr>
              <a:t>L</a:t>
            </a:r>
            <a:r>
              <a:rPr lang="en-US" sz="2400" b="1" dirty="0">
                <a:latin typeface="PT Mono"/>
                <a:cs typeface="PT Mono"/>
              </a:rPr>
              <a:t>)=0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239D6-ADBD-874B-AF62-B27AF9B965E2}"/>
              </a:ext>
            </a:extLst>
          </p:cNvPr>
          <p:cNvSpPr txBox="1"/>
          <p:nvPr/>
        </p:nvSpPr>
        <p:spPr>
          <a:xfrm>
            <a:off x="6637749" y="6100169"/>
            <a:ext cx="184537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[GGOW’15]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1CD7E8-6526-644B-B4C5-7095850046C3}"/>
              </a:ext>
            </a:extLst>
          </p:cNvPr>
          <p:cNvSpPr txBox="1"/>
          <p:nvPr/>
        </p:nvSpPr>
        <p:spPr>
          <a:xfrm>
            <a:off x="1338407" y="2572132"/>
            <a:ext cx="955342" cy="4424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6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14" grpId="0" uiExpand="1" build="p"/>
      <p:bldP spid="10" grpId="0" animBg="1"/>
      <p:bldP spid="3" grpId="0" animBg="1"/>
      <p:bldP spid="5" grpId="0" animBg="1"/>
      <p:bldP spid="4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1A4194E-5007-E541-9831-D8136AB570A4}"/>
              </a:ext>
            </a:extLst>
          </p:cNvPr>
          <p:cNvSpPr txBox="1"/>
          <p:nvPr/>
        </p:nvSpPr>
        <p:spPr>
          <a:xfrm>
            <a:off x="1539100" y="6233872"/>
            <a:ext cx="6264443" cy="523219"/>
          </a:xfrm>
          <a:prstGeom prst="rect">
            <a:avLst/>
          </a:prstGeom>
          <a:solidFill>
            <a:srgbClr val="24D5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B9EE2C-00DE-2743-B65D-7CFE271A3A23}"/>
              </a:ext>
            </a:extLst>
          </p:cNvPr>
          <p:cNvSpPr txBox="1"/>
          <p:nvPr/>
        </p:nvSpPr>
        <p:spPr>
          <a:xfrm>
            <a:off x="790385" y="5787824"/>
            <a:ext cx="6726293" cy="4325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-211308"/>
            <a:ext cx="8445500" cy="205070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6 areas, 6 problems 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[GGOW’15+16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ea typeface="+mn-ea"/>
                <a:cs typeface="Comic Sans MS"/>
              </a:rPr>
              <a:t>] </a:t>
            </a: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,…,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),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i </a:t>
            </a:r>
            <a:r>
              <a:rPr lang="en-US" sz="2400" dirty="0">
                <a:sym typeface="Symbol" charset="0"/>
              </a:rPr>
              <a:t> </a:t>
            </a:r>
            <a:r>
              <a:rPr lang="en-US" sz="2400" b="1" dirty="0" err="1">
                <a:solidFill>
                  <a:srgbClr val="000000"/>
                </a:solidFill>
                <a:latin typeface="Comic Sans MS"/>
                <a:cs typeface="Comic Sans MS"/>
              </a:rPr>
              <a:t>Mat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     (e.g.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Q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en-US" sz="24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3"/>
              <p:cNvSpPr>
                <a:spLocks noGrp="1" noChangeArrowheads="1"/>
              </p:cNvSpPr>
              <p:nvPr>
                <p:ph type="subTitle" idx="1"/>
              </p:nvPr>
            </p:nvSpPr>
            <p:spPr>
              <a:xfrm>
                <a:off x="139700" y="1322762"/>
                <a:ext cx="8846405" cy="5535238"/>
              </a:xfrm>
            </p:spPr>
            <p:txBody>
              <a:bodyPr>
                <a:normAutofit fontScale="92500" lnSpcReduction="10000"/>
              </a:bodyPr>
              <a:lstStyle/>
              <a:p>
                <a:pPr lvl="0" algn="l">
                  <a:lnSpc>
                    <a:spcPct val="130000"/>
                  </a:lnSpc>
                </a:pPr>
                <a:r>
                  <a:rPr lang="en-US" sz="23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Linear algebra  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4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: 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4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  <a:latin typeface="Comic Sans MS"/>
                    <a:cs typeface="Comic Sans MS"/>
                    <a:sym typeface="Wingdings"/>
                  </a:rPr>
                  <a:t>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 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F</a:t>
                </a:r>
                <a:r>
                  <a:rPr lang="en-US" sz="24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n</a:t>
                </a:r>
                <a:r>
                  <a:rPr lang="en-US" sz="24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  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linear maps</a:t>
                </a:r>
                <a:endParaRPr lang="en-US" sz="2300" b="1" baseline="30000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lvl="0" algn="l">
                  <a:lnSpc>
                    <a:spcPct val="130000"/>
                  </a:lnSpc>
                  <a:spcBef>
                    <a:spcPts val="0"/>
                  </a:spcBef>
                </a:pP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Q1: </a:t>
                </a:r>
                <a:r>
                  <a:rPr lang="en-US" sz="2300" b="1" dirty="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ＭＳ Ｐゴシック" charset="0"/>
                      </a:rPr>
                      <m:t>∃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 subspace 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U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300" b="1" dirty="0" err="1">
                    <a:solidFill>
                      <a:prstClr val="black"/>
                    </a:solidFill>
                    <a:latin typeface="Comic Sans MS"/>
                    <a:cs typeface="Comic Sans MS"/>
                  </a:rPr>
                  <a:t>s.t.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 dim(span{</a:t>
                </a:r>
                <a:r>
                  <a:rPr lang="en-US" sz="20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0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000" b="1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U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}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 &lt; dim(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U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 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?</a:t>
                </a:r>
                <a:endParaRPr lang="en-US" sz="2300" b="1" dirty="0">
                  <a:solidFill>
                    <a:srgbClr val="FF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lvl="0" algn="l">
                  <a:lnSpc>
                    <a:spcPct val="130000"/>
                  </a:lnSpc>
                </a:pPr>
                <a:r>
                  <a:rPr lang="en-US" sz="23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Arithmetic complexity theory: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describes a polynomial: </a:t>
                </a:r>
                <a:endParaRPr lang="en-US" sz="2300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algn="l">
                  <a:lnSpc>
                    <a:spcPct val="130000"/>
                  </a:lnSpc>
                  <a:spcBef>
                    <a:spcPts val="0"/>
                  </a:spcBef>
                </a:pP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Q2: 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L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X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 = </a:t>
                </a:r>
                <a:r>
                  <a:rPr lang="en-US" sz="2300" b="1" dirty="0" err="1">
                    <a:solidFill>
                      <a:prstClr val="black"/>
                    </a:solidFill>
                    <a:latin typeface="Comic Sans MS"/>
                    <a:cs typeface="Comic Sans MS"/>
                  </a:rPr>
                  <a:t>det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dirty="0">
                    <a:solidFill>
                      <a:prstClr val="black"/>
                    </a:solidFill>
                    <a:sym typeface="Symbol"/>
                  </a:rPr>
                  <a:t>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Comic Sans MS"/>
                    <a:cs typeface="Comic Sans MS"/>
                  </a:rPr>
                  <a:t>×</a:t>
                </a:r>
                <a:r>
                  <a:rPr lang="en-US" sz="2300" b="1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X</a:t>
                </a:r>
                <a:r>
                  <a:rPr lang="en-US" sz="2300" b="1" baseline="-25000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) 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= 0 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?</a:t>
                </a:r>
                <a:endParaRPr lang="en-US" sz="2300" b="1" dirty="0">
                  <a:solidFill>
                    <a:srgbClr val="FF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lvl="0" algn="l">
                  <a:lnSpc>
                    <a:spcPct val="130000"/>
                  </a:lnSpc>
                </a:pPr>
                <a:r>
                  <a:rPr lang="en-US" sz="23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Quantum Information Theory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L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positive operator: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L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 = </a:t>
                </a:r>
                <a:r>
                  <a:rPr lang="en-US" sz="2300" dirty="0">
                    <a:solidFill>
                      <a:prstClr val="black"/>
                    </a:solidFill>
                    <a:sym typeface="Symbol"/>
                  </a:rPr>
                  <a:t>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3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t</a:t>
                </a:r>
                <a:endParaRPr lang="en-US" sz="2300" b="1" baseline="300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  <a:p>
                <a:pPr lvl="0" algn="l">
                  <a:lnSpc>
                    <a:spcPct val="130000"/>
                  </a:lnSpc>
                  <a:spcBef>
                    <a:spcPts val="0"/>
                  </a:spcBef>
                </a:pP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Q3: </a:t>
                </a:r>
                <a:r>
                  <a:rPr lang="en-US" sz="2300" b="1" dirty="0" err="1">
                    <a:solidFill>
                      <a:prstClr val="black"/>
                    </a:solidFill>
                    <a:latin typeface="Comic Sans MS"/>
                    <a:cs typeface="Comic Sans MS"/>
                  </a:rPr>
                  <a:t>inf</a:t>
                </a:r>
                <a:r>
                  <a:rPr lang="en-US" sz="2300" b="1" baseline="-25000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300" b="1" baseline="-25000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&gt;0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300" b="1" dirty="0" err="1">
                    <a:solidFill>
                      <a:prstClr val="black"/>
                    </a:solidFill>
                    <a:latin typeface="Comic Sans MS"/>
                    <a:cs typeface="Comic Sans MS"/>
                  </a:rPr>
                  <a:t>det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L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))/</a:t>
                </a:r>
                <a:r>
                  <a:rPr lang="en-US" sz="2300" b="1" dirty="0" err="1">
                    <a:solidFill>
                      <a:prstClr val="black"/>
                    </a:solidFill>
                    <a:latin typeface="Comic Sans MS"/>
                    <a:cs typeface="Comic Sans MS"/>
                  </a:rPr>
                  <a:t>det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 = 0 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?</a:t>
                </a:r>
                <a:endParaRPr lang="en-US" sz="2300" b="1" dirty="0">
                  <a:solidFill>
                    <a:srgbClr val="FF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algn="l" eaLnBrk="1" hangingPunct="1">
                  <a:lnSpc>
                    <a:spcPct val="110000"/>
                  </a:lnSpc>
                </a:pPr>
                <a:r>
                  <a:rPr lang="en-US" sz="23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Non-commutative Algebra  </a:t>
                </a:r>
              </a:p>
              <a:p>
                <a:pPr algn="l">
                  <a:lnSpc>
                    <a:spcPct val="110000"/>
                  </a:lnSpc>
                </a:pP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Q4: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Is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L</a:t>
                </a:r>
                <a:r>
                  <a:rPr lang="en-US" sz="2300" b="1" dirty="0">
                    <a:solidFill>
                      <a:schemeClr val="tx1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x</a:t>
                </a:r>
                <a:r>
                  <a:rPr lang="en-US" sz="2300" b="1" dirty="0">
                    <a:solidFill>
                      <a:schemeClr val="tx1"/>
                    </a:solidFill>
                    <a:latin typeface="Comic Sans MS"/>
                    <a:cs typeface="Comic Sans MS"/>
                  </a:rPr>
                  <a:t>)=</a:t>
                </a:r>
                <a:r>
                  <a:rPr lang="en-US" sz="2300" dirty="0">
                    <a:solidFill>
                      <a:prstClr val="black"/>
                    </a:solidFill>
                    <a:sym typeface="Symbol"/>
                  </a:rPr>
                  <a:t>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x</a:t>
                </a:r>
                <a:r>
                  <a:rPr lang="en-US" sz="2300" b="1" baseline="-25000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baseline="-25000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300" b="1" dirty="0">
                    <a:solidFill>
                      <a:schemeClr val="tx1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singular in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&lt;(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x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)&gt; 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?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  [word problem]</a:t>
                </a:r>
              </a:p>
              <a:p>
                <a:pPr algn="l">
                  <a:lnSpc>
                    <a:spcPct val="110000"/>
                  </a:lnSpc>
                </a:pPr>
                <a:r>
                  <a:rPr lang="en-US" sz="23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Invariant Theory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L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orbit of 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300" b="1" dirty="0" err="1">
                    <a:solidFill>
                      <a:srgbClr val="000000"/>
                    </a:solidFill>
                    <a:latin typeface="Comic Sans MS"/>
                    <a:cs typeface="Comic Sans MS"/>
                  </a:rPr>
                  <a:t>SL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)×</a:t>
                </a:r>
                <a:r>
                  <a:rPr lang="en-US" sz="2300" b="1" dirty="0" err="1">
                    <a:solidFill>
                      <a:srgbClr val="000000"/>
                    </a:solidFill>
                    <a:latin typeface="Comic Sans MS"/>
                    <a:cs typeface="Comic Sans MS"/>
                  </a:rPr>
                  <a:t>SL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</a:t>
                </a:r>
                <a:endParaRPr lang="en-US" sz="2300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algn="l">
                  <a:lnSpc>
                    <a:spcPct val="110000"/>
                  </a:lnSpc>
                </a:pP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Q5: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Is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300" b="1" dirty="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0 </a:t>
                </a:r>
                <a:r>
                  <a:rPr lang="en-US" sz="2400" dirty="0">
                    <a:sym typeface="Symbol" charset="0"/>
                  </a:rPr>
                  <a:t>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300" b="1" u="sng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</a:t>
                </a:r>
                <a:r>
                  <a:rPr lang="en-US" sz="23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300" b="1" u="sng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300" b="1" u="sng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L</a:t>
                </a:r>
                <a:r>
                  <a:rPr lang="en-US" sz="2300" b="1" u="sng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?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     [null cone problem]</a:t>
                </a:r>
                <a:endParaRPr lang="en-US" sz="2300" b="1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lvl="0" algn="l">
                  <a:lnSpc>
                    <a:spcPct val="110000"/>
                  </a:lnSpc>
                </a:pPr>
                <a:r>
                  <a:rPr lang="en-US" sz="23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Analysis </a:t>
                </a:r>
                <a:r>
                  <a:rPr lang="en-US" sz="25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5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5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: </a:t>
                </a:r>
                <a:r>
                  <a:rPr lang="en-US" sz="25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</a:t>
                </a:r>
                <a:r>
                  <a:rPr lang="en-US" sz="25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5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500" b="1" dirty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</a:t>
                </a:r>
                <a:r>
                  <a:rPr lang="en-US" sz="2500" b="1" dirty="0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 R</a:t>
                </a:r>
                <a:r>
                  <a:rPr lang="en-US" sz="25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n  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linear maps</a:t>
                </a:r>
                <a:endParaRPr lang="en-US" sz="2300" b="1" baseline="30000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algn="l">
                  <a:lnSpc>
                    <a:spcPct val="110000"/>
                  </a:lnSpc>
                </a:pP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Q6: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ＭＳ Ｐゴシック" charset="0"/>
                      </a:rPr>
                      <m:t>∃</m:t>
                    </m:r>
                  </m:oMath>
                </a14:m>
                <a:r>
                  <a:rPr lang="en-US" sz="2300" b="1" dirty="0">
                    <a:solidFill>
                      <a:srgbClr val="800000"/>
                    </a:solidFill>
                    <a:latin typeface="Comic Sans MS"/>
                    <a:cs typeface="Comic Sans MS"/>
                  </a:rPr>
                  <a:t> C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&lt;∞ </a:t>
                </a:r>
                <a:r>
                  <a:rPr lang="en-US" sz="2300" b="1" dirty="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  <a:sym typeface="Symbol" charset="0"/>
                  </a:rPr>
                  <a:t></a:t>
                </a:r>
                <a:r>
                  <a:rPr lang="en-US" sz="2300" b="1" dirty="0" err="1">
                    <a:solidFill>
                      <a:srgbClr val="800000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300" b="1" baseline="-25000" dirty="0" err="1">
                    <a:solidFill>
                      <a:srgbClr val="800000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rgbClr val="000000"/>
                    </a:solidFill>
                    <a:latin typeface="Comic Sans MS"/>
                    <a:cs typeface="Comic Sans MS"/>
                  </a:rPr>
                  <a:t>:</a:t>
                </a:r>
                <a:r>
                  <a:rPr lang="en-US" sz="23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</a:t>
                </a:r>
                <a:r>
                  <a:rPr lang="en-US" sz="23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300" b="1" dirty="0" err="1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</a:t>
                </a:r>
                <a:r>
                  <a:rPr lang="en-US" sz="2300" b="1" dirty="0" err="1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R</a:t>
                </a:r>
                <a:r>
                  <a:rPr lang="en-US" sz="23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+</a:t>
                </a:r>
                <a:r>
                  <a:rPr lang="en-US" sz="23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  <a:sym typeface="Wingdings"/>
                  </a:rPr>
                  <a:t>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300" b="1" dirty="0">
                    <a:solidFill>
                      <a:schemeClr val="tx1"/>
                    </a:solidFill>
                  </a:rPr>
                  <a:t>∫</a:t>
                </a:r>
                <a:r>
                  <a:rPr lang="en-US" sz="2300" b="1" baseline="-25000" dirty="0" err="1">
                    <a:solidFill>
                      <a:srgbClr val="660066"/>
                    </a:solidFill>
                    <a:latin typeface="Comic Sans MS"/>
                    <a:cs typeface="Comic Sans MS"/>
                  </a:rPr>
                  <a:t>x</a:t>
                </a:r>
                <a:r>
                  <a:rPr lang="en-US" sz="2300" baseline="-25000" dirty="0" err="1">
                    <a:solidFill>
                      <a:srgbClr val="000000"/>
                    </a:solidFill>
                    <a:sym typeface="Symbol" charset="0"/>
                  </a:rPr>
                  <a:t>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R</a:t>
                </a:r>
                <a:r>
                  <a:rPr lang="en-US" sz="23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3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 </a:t>
                </a:r>
                <a:r>
                  <a:rPr lang="en-US" sz="2300" b="1" dirty="0">
                    <a:solidFill>
                      <a:srgbClr val="000000"/>
                    </a:solidFill>
                  </a:rPr>
                  <a:t>(∏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baseline="-25000" dirty="0">
                    <a:solidFill>
                      <a:srgbClr val="800000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300" b="1" dirty="0">
                    <a:solidFill>
                      <a:srgbClr val="800000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300" b="1" baseline="-25000" dirty="0">
                    <a:solidFill>
                      <a:srgbClr val="800000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dirty="0"/>
                  <a:t>(</a:t>
                </a:r>
                <a:r>
                  <a:rPr lang="en-US" sz="23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A</a:t>
                </a:r>
                <a:r>
                  <a:rPr lang="en-US" sz="23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>
                    <a:solidFill>
                      <a:srgbClr val="660066"/>
                    </a:solidFill>
                    <a:latin typeface="Comic Sans MS"/>
                    <a:cs typeface="Comic Sans MS"/>
                  </a:rPr>
                  <a:t>x</a:t>
                </a:r>
                <a:r>
                  <a:rPr lang="en-US" sz="2300" dirty="0">
                    <a:solidFill>
                      <a:srgbClr val="000000"/>
                    </a:solidFill>
                  </a:rPr>
                  <a:t>)</a:t>
                </a:r>
                <a:r>
                  <a:rPr lang="en-US" sz="2300" b="1" dirty="0">
                    <a:solidFill>
                      <a:srgbClr val="000000"/>
                    </a:solidFill>
                  </a:rPr>
                  <a:t>)</a:t>
                </a:r>
                <a:r>
                  <a:rPr lang="en-US" sz="2300" dirty="0"/>
                  <a:t> </a:t>
                </a:r>
                <a:r>
                  <a:rPr lang="en-US" sz="2300" b="1" dirty="0">
                    <a:solidFill>
                      <a:srgbClr val="000000"/>
                    </a:solidFill>
                  </a:rPr>
                  <a:t>≤</a:t>
                </a:r>
                <a:r>
                  <a:rPr lang="en-US" sz="2300" dirty="0"/>
                  <a:t>  </a:t>
                </a:r>
                <a:r>
                  <a:rPr lang="en-US" sz="2300" b="1" dirty="0">
                    <a:solidFill>
                      <a:srgbClr val="800000"/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en-US" sz="2300" b="1" dirty="0"/>
                  <a:t> </a:t>
                </a:r>
                <a:r>
                  <a:rPr lang="en-US" sz="2300" b="1" dirty="0">
                    <a:solidFill>
                      <a:srgbClr val="000000"/>
                    </a:solidFill>
                  </a:rPr>
                  <a:t>∏</a:t>
                </a:r>
                <a:r>
                  <a:rPr lang="en-US" sz="23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j</a:t>
                </a:r>
                <a:r>
                  <a:rPr lang="en-US" sz="2300" b="1" dirty="0"/>
                  <a:t> </a:t>
                </a:r>
                <a:r>
                  <a:rPr lang="en-US" sz="23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|</a:t>
                </a:r>
                <a:r>
                  <a:rPr lang="en-US" sz="2300" b="1" dirty="0" err="1">
                    <a:solidFill>
                      <a:srgbClr val="800000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300" b="1" baseline="-25000" dirty="0" err="1">
                    <a:solidFill>
                      <a:srgbClr val="800000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300" b="1" dirty="0" err="1">
                    <a:solidFill>
                      <a:srgbClr val="000000"/>
                    </a:solidFill>
                    <a:latin typeface="Comic Sans MS"/>
                    <a:cs typeface="Comic Sans MS"/>
                  </a:rPr>
                  <a:t>|</a:t>
                </a:r>
                <a:r>
                  <a:rPr lang="en-US" sz="23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m</a:t>
                </a:r>
                <a:r>
                  <a:rPr lang="en-US" sz="2300" dirty="0"/>
                  <a:t> </a:t>
                </a:r>
                <a:r>
                  <a:rPr lang="en-US" sz="23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?</a:t>
                </a:r>
              </a:p>
              <a:p>
                <a:pPr algn="l">
                  <a:lnSpc>
                    <a:spcPct val="110000"/>
                  </a:lnSpc>
                </a:pPr>
                <a:r>
                  <a:rPr lang="en-US" sz="23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            </a:t>
                </a:r>
                <a:r>
                  <a:rPr lang="en-US" sz="26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Q1-Q5 are equivalent! Q6 special case</a:t>
                </a:r>
                <a:endParaRPr lang="en-US" sz="2600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algn="l">
                  <a:lnSpc>
                    <a:spcPct val="110000"/>
                  </a:lnSpc>
                </a:pPr>
                <a:endParaRPr lang="en-US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lvl="0" algn="l">
                  <a:lnSpc>
                    <a:spcPct val="110000"/>
                  </a:lnSpc>
                </a:pPr>
                <a:endParaRPr lang="en-US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algn="l" eaLnBrk="1" hangingPunct="1">
                  <a:lnSpc>
                    <a:spcPct val="110000"/>
                  </a:lnSpc>
                </a:pPr>
                <a:endParaRPr lang="en-US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eaLnBrk="1" hangingPunct="1">
                  <a:lnSpc>
                    <a:spcPct val="110000"/>
                  </a:lnSpc>
                </a:pPr>
                <a:endParaRPr lang="en-US" b="1" dirty="0"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eaLnBrk="1" hangingPunct="1">
                  <a:lnSpc>
                    <a:spcPct val="110000"/>
                  </a:lnSpc>
                </a:pPr>
                <a:endParaRPr lang="en-US" dirty="0"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mc:Choice>
        <mc:Fallback xmlns="">
          <p:sp>
            <p:nvSpPr>
              <p:cNvPr id="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39700" y="1322762"/>
                <a:ext cx="8846405" cy="5535238"/>
              </a:xfrm>
              <a:blipFill>
                <a:blip r:embed="rId4"/>
                <a:stretch>
                  <a:fillRect l="-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967647" y="21399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Equation" r:id="rId5" imgW="114300" imgH="165100" progId="Equation.3">
                  <p:embed/>
                </p:oleObj>
              </mc:Choice>
              <mc:Fallback>
                <p:oleObj name="Equation" r:id="rId5" imgW="114300" imgH="165100" progId="Equation.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7647" y="21399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C83A176-ECC4-5343-B92B-F4E8D561370E}"/>
              </a:ext>
            </a:extLst>
          </p:cNvPr>
          <p:cNvSpPr txBox="1"/>
          <p:nvPr/>
        </p:nvSpPr>
        <p:spPr>
          <a:xfrm>
            <a:off x="8043383" y="1771237"/>
            <a:ext cx="889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F0627C-11C1-2F46-9874-337AD24536D9}"/>
              </a:ext>
            </a:extLst>
          </p:cNvPr>
          <p:cNvSpPr txBox="1"/>
          <p:nvPr/>
        </p:nvSpPr>
        <p:spPr>
          <a:xfrm>
            <a:off x="8082944" y="2514984"/>
            <a:ext cx="889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F138E-4AC4-FD44-8B9D-E439509CE75E}"/>
              </a:ext>
            </a:extLst>
          </p:cNvPr>
          <p:cNvSpPr txBox="1"/>
          <p:nvPr/>
        </p:nvSpPr>
        <p:spPr>
          <a:xfrm>
            <a:off x="8082944" y="3439863"/>
            <a:ext cx="889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9277E9-49DA-7246-ABF2-0104737B6197}"/>
              </a:ext>
            </a:extLst>
          </p:cNvPr>
          <p:cNvSpPr txBox="1"/>
          <p:nvPr/>
        </p:nvSpPr>
        <p:spPr>
          <a:xfrm>
            <a:off x="8097105" y="4164947"/>
            <a:ext cx="889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025D7F-B984-884E-B646-C6C6CC067E38}"/>
              </a:ext>
            </a:extLst>
          </p:cNvPr>
          <p:cNvSpPr txBox="1"/>
          <p:nvPr/>
        </p:nvSpPr>
        <p:spPr>
          <a:xfrm>
            <a:off x="8097105" y="4918910"/>
            <a:ext cx="889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A37B7F-9EA3-644D-B16C-CD979B6FBC91}"/>
              </a:ext>
            </a:extLst>
          </p:cNvPr>
          <p:cNvSpPr txBox="1"/>
          <p:nvPr/>
        </p:nvSpPr>
        <p:spPr>
          <a:xfrm>
            <a:off x="8099107" y="5666205"/>
            <a:ext cx="889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In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80750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DA324776-BAA3-A642-8C73-A299367307CA}"/>
              </a:ext>
            </a:extLst>
          </p:cNvPr>
          <p:cNvSpPr txBox="1"/>
          <p:nvPr/>
        </p:nvSpPr>
        <p:spPr>
          <a:xfrm>
            <a:off x="3541631" y="4112458"/>
            <a:ext cx="1295400" cy="5361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200" b="1" i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7C8FF5A-86D3-5847-A667-B04A4EFEB117}"/>
              </a:ext>
            </a:extLst>
          </p:cNvPr>
          <p:cNvSpPr txBox="1"/>
          <p:nvPr/>
        </p:nvSpPr>
        <p:spPr>
          <a:xfrm>
            <a:off x="5005953" y="4112458"/>
            <a:ext cx="2200759" cy="53611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 sz="2200" b="1" i="1" dirty="0"/>
          </a:p>
        </p:txBody>
      </p:sp>
      <p:sp>
        <p:nvSpPr>
          <p:cNvPr id="73729" name="Rectangle 2">
            <a:extLst>
              <a:ext uri="{FF2B5EF4-FFF2-40B4-BE49-F238E27FC236}">
                <a16:creationId xmlns:a16="http://schemas.microsoft.com/office/drawing/2014/main" id="{ABD16DB2-2B0D-864D-BAE8-36C874AE78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55700" y="2767037"/>
            <a:ext cx="8445500" cy="2051050"/>
          </a:xfrm>
        </p:spPr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Invariant Theory</a:t>
            </a:r>
            <a:br>
              <a:rPr lang="en-US" altLang="en-US" sz="3600" b="1" dirty="0">
                <a:solidFill>
                  <a:srgbClr val="FF00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</a:br>
            <a:r>
              <a:rPr lang="en-US" altLang="en-US" sz="3200" b="1" dirty="0">
                <a:latin typeface="Comic Sans MS" panose="030F0902030302020204" pitchFamily="66" charset="0"/>
                <a:ea typeface="ＭＳ Ｐゴシック" panose="020B0600070205080204" pitchFamily="34" charset="-128"/>
              </a:rPr>
              <a:t>symmetries, group actions,</a:t>
            </a:r>
            <a:br>
              <a:rPr lang="en-US" altLang="en-US" sz="3200" b="1" dirty="0">
                <a:latin typeface="Comic Sans MS" panose="030F0902030302020204" pitchFamily="66" charset="0"/>
                <a:ea typeface="ＭＳ Ｐゴシック" panose="020B0600070205080204" pitchFamily="34" charset="-128"/>
              </a:rPr>
            </a:br>
            <a:r>
              <a:rPr lang="en-US" altLang="en-US" sz="3200" b="1" dirty="0">
                <a:latin typeface="Comic Sans MS" panose="030F0902030302020204" pitchFamily="66" charset="0"/>
                <a:ea typeface="ＭＳ Ｐゴシック" panose="020B0600070205080204" pitchFamily="34" charset="-128"/>
              </a:rPr>
              <a:t>orbits, invariants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D811FA-931A-DA40-9305-D252E95EA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12239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811F18-D832-4F4F-80D2-F6914ECDA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217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9DE5B155-6469-1040-B93A-1A28F1B39FCC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946525"/>
            <a:ext cx="1600200" cy="1479550"/>
            <a:chOff x="152400" y="3947160"/>
            <a:chExt cx="1600200" cy="1478280"/>
          </a:xfrm>
        </p:grpSpPr>
        <p:sp>
          <p:nvSpPr>
            <p:cNvPr id="3" name="Regular Pentagon 2">
              <a:extLst>
                <a:ext uri="{FF2B5EF4-FFF2-40B4-BE49-F238E27FC236}">
                  <a16:creationId xmlns:a16="http://schemas.microsoft.com/office/drawing/2014/main" id="{B3F29FC7-4EC9-B54B-801B-4E7279584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00" y="4039156"/>
              <a:ext cx="1295400" cy="1218153"/>
            </a:xfrm>
            <a:prstGeom prst="pentagon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73757" name="Group 25">
              <a:extLst>
                <a:ext uri="{FF2B5EF4-FFF2-40B4-BE49-F238E27FC236}">
                  <a16:creationId xmlns:a16="http://schemas.microsoft.com/office/drawing/2014/main" id="{59EC90AD-BB28-D640-A080-9B9BBCDABB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" y="3947160"/>
              <a:ext cx="1600200" cy="1478280"/>
              <a:chOff x="152400" y="3947160"/>
              <a:chExt cx="1600200" cy="1478280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364134E3-57B1-FD4D-8775-C65985843F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3947160"/>
                <a:ext cx="304800" cy="3204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1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5D00B2C-4DE1-2443-B727-D0324622B9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7800" y="4343694"/>
                <a:ext cx="304800" cy="3204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2</a:t>
                </a: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C188D20-6C6F-6A46-AA14-B436697A8A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9200" y="5105040"/>
                <a:ext cx="304800" cy="3204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3</a:t>
                </a: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D165887F-C73E-2643-9D49-571A8E24AF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" y="5105040"/>
                <a:ext cx="304800" cy="3204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4</a:t>
                </a: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8202B10-9D80-F844-8910-3B40B625D6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" y="4343694"/>
                <a:ext cx="304800" cy="3204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5</a:t>
                </a:r>
              </a:p>
            </p:txBody>
          </p:sp>
        </p:grpSp>
      </p:grpSp>
      <p:grpSp>
        <p:nvGrpSpPr>
          <p:cNvPr id="66560" name="Group 66559">
            <a:extLst>
              <a:ext uri="{FF2B5EF4-FFF2-40B4-BE49-F238E27FC236}">
                <a16:creationId xmlns:a16="http://schemas.microsoft.com/office/drawing/2014/main" id="{1FB43762-A193-8140-8022-C0239881DA83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5257800"/>
            <a:ext cx="1600200" cy="1477963"/>
            <a:chOff x="1828800" y="3886200"/>
            <a:chExt cx="1600200" cy="147828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97669B8-52C8-FE44-B4BC-D7D42EA59D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28900" y="4038633"/>
              <a:ext cx="400050" cy="1219461"/>
            </a:xfrm>
            <a:prstGeom prst="line">
              <a:avLst/>
            </a:prstGeom>
            <a:noFill/>
            <a:ln w="25400">
              <a:solidFill>
                <a:schemeClr val="tx1">
                  <a:alpha val="98038"/>
                </a:schemeClr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D56B646-3181-A14C-86E6-63595FB0C4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81200" y="4503870"/>
              <a:ext cx="1047750" cy="754224"/>
            </a:xfrm>
            <a:prstGeom prst="line">
              <a:avLst/>
            </a:prstGeom>
            <a:noFill/>
            <a:ln w="25400">
              <a:solidFill>
                <a:schemeClr val="tx1">
                  <a:alpha val="98038"/>
                </a:schemeClr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8FF4FD3-EB66-0549-A156-D6B1B1F4784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28850" y="4038633"/>
              <a:ext cx="400050" cy="1219461"/>
            </a:xfrm>
            <a:prstGeom prst="line">
              <a:avLst/>
            </a:prstGeom>
            <a:noFill/>
            <a:ln w="25400">
              <a:solidFill>
                <a:schemeClr val="tx1">
                  <a:alpha val="98038"/>
                </a:schemeClr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CBE5C0-2D3B-484F-B995-DC6C68DFCC7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28850" y="4503870"/>
              <a:ext cx="1047750" cy="754224"/>
            </a:xfrm>
            <a:prstGeom prst="line">
              <a:avLst/>
            </a:prstGeom>
            <a:noFill/>
            <a:ln w="25400">
              <a:solidFill>
                <a:schemeClr val="tx1">
                  <a:alpha val="98038"/>
                </a:schemeClr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F17F33D-B131-E14E-9F31-E06C43B8836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81200" y="4503870"/>
              <a:ext cx="1295400" cy="0"/>
            </a:xfrm>
            <a:prstGeom prst="line">
              <a:avLst/>
            </a:prstGeom>
            <a:noFill/>
            <a:ln w="25400">
              <a:solidFill>
                <a:schemeClr val="tx1">
                  <a:alpha val="98038"/>
                </a:schemeClr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73750" name="Group 30">
              <a:extLst>
                <a:ext uri="{FF2B5EF4-FFF2-40B4-BE49-F238E27FC236}">
                  <a16:creationId xmlns:a16="http://schemas.microsoft.com/office/drawing/2014/main" id="{F72C17F9-F723-914F-AC51-456BD9F3BB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8800" y="3886200"/>
              <a:ext cx="1600200" cy="1478280"/>
              <a:chOff x="152400" y="3947160"/>
              <a:chExt cx="1600200" cy="1478280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C74F22B3-468F-4D4C-B705-C39DD5AF6C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3947160"/>
                <a:ext cx="304800" cy="32074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1</a:t>
                </a: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3ACC4B8-96BC-6349-986D-A02E56C4B4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7800" y="4344120"/>
                <a:ext cx="304800" cy="3191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2</a:t>
                </a: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9C29F5C-2FAF-4045-B6A8-E07DE3B1D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9200" y="5104696"/>
                <a:ext cx="304800" cy="32074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3</a:t>
                </a: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9C6F659C-5467-3D48-A018-E23A3E4C3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" y="5104696"/>
                <a:ext cx="304800" cy="32074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4</a:t>
                </a: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CED51BA-E5AA-E74C-9110-3FDE1AF868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" y="4344120"/>
                <a:ext cx="304800" cy="3191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alpha val="98038"/>
                  </a:schemeClr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r>
                  <a:rPr lang="en-US" sz="2000" b="1" baseline="2000" dirty="0">
                    <a:latin typeface="Comic Sans MS"/>
                    <a:ea typeface="+mn-ea"/>
                    <a:cs typeface="Comic Sans MS"/>
                  </a:rPr>
                  <a:t>5</a:t>
                </a:r>
              </a:p>
            </p:txBody>
          </p:sp>
        </p:grpSp>
      </p:grpSp>
      <p:sp>
        <p:nvSpPr>
          <p:cNvPr id="66562" name="Left-Right Arrow 66561">
            <a:extLst>
              <a:ext uri="{FF2B5EF4-FFF2-40B4-BE49-F238E27FC236}">
                <a16:creationId xmlns:a16="http://schemas.microsoft.com/office/drawing/2014/main" id="{F525B456-717F-6C4D-8FDE-77DE308D3FD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81000" y="1371600"/>
            <a:ext cx="685800" cy="2286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" name="Left-Right Arrow 39">
            <a:extLst>
              <a:ext uri="{FF2B5EF4-FFF2-40B4-BE49-F238E27FC236}">
                <a16:creationId xmlns:a16="http://schemas.microsoft.com/office/drawing/2014/main" id="{78DD14F2-15D8-D94F-9CE5-ABFDF311DBE7}"/>
              </a:ext>
            </a:extLst>
          </p:cNvPr>
          <p:cNvSpPr>
            <a:spLocks noChangeArrowheads="1"/>
          </p:cNvSpPr>
          <p:nvPr/>
        </p:nvSpPr>
        <p:spPr bwMode="auto">
          <a:xfrm rot="3069310" flipV="1">
            <a:off x="1557338" y="5102225"/>
            <a:ext cx="685800" cy="17462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6563" name="TextBox 66562">
            <a:extLst>
              <a:ext uri="{FF2B5EF4-FFF2-40B4-BE49-F238E27FC236}">
                <a16:creationId xmlns:a16="http://schemas.microsoft.com/office/drawing/2014/main" id="{C79EF1BE-690C-9A43-B558-066268DFE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724400"/>
            <a:ext cx="523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chemeClr val="accent2"/>
                </a:solidFill>
              </a:rPr>
              <a:t>S</a:t>
            </a:r>
            <a:r>
              <a:rPr lang="en-US" altLang="en-US" sz="2400" b="1" baseline="-2500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49C74F-2BBA-9340-91C3-6021F4D13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192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chemeClr val="accent2"/>
                </a:solidFill>
              </a:rPr>
              <a:t>R</a:t>
            </a:r>
            <a:endParaRPr lang="en-US" altLang="en-US" sz="2400" b="1" baseline="-25000">
              <a:solidFill>
                <a:schemeClr val="accent2"/>
              </a:solidFill>
            </a:endParaRPr>
          </a:p>
        </p:txBody>
      </p:sp>
      <p:pic>
        <p:nvPicPr>
          <p:cNvPr id="66564" name="Picture 66563">
            <a:extLst>
              <a:ext uri="{FF2B5EF4-FFF2-40B4-BE49-F238E27FC236}">
                <a16:creationId xmlns:a16="http://schemas.microsoft.com/office/drawing/2014/main" id="{E823B917-E9D0-AA4C-B526-D9C4F6C35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325" y="53848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66564">
            <a:extLst>
              <a:ext uri="{FF2B5EF4-FFF2-40B4-BE49-F238E27FC236}">
                <a16:creationId xmlns:a16="http://schemas.microsoft.com/office/drawing/2014/main" id="{E6924E21-9843-D74B-AC6C-7AAD24209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725" y="5384800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Left-Right Arrow 44">
            <a:extLst>
              <a:ext uri="{FF2B5EF4-FFF2-40B4-BE49-F238E27FC236}">
                <a16:creationId xmlns:a16="http://schemas.microsoft.com/office/drawing/2014/main" id="{4FA81156-3D52-FD4D-9CBB-53EDF5D7B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4925" y="6096000"/>
            <a:ext cx="685800" cy="2286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66566" name="Picture 66565">
            <a:extLst>
              <a:ext uri="{FF2B5EF4-FFF2-40B4-BE49-F238E27FC236}">
                <a16:creationId xmlns:a16="http://schemas.microsoft.com/office/drawing/2014/main" id="{E109331F-BF79-3D45-95E2-CB5169637A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68437" y="5551488"/>
            <a:ext cx="3460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TextBox 66566">
            <a:extLst>
              <a:ext uri="{FF2B5EF4-FFF2-40B4-BE49-F238E27FC236}">
                <a16:creationId xmlns:a16="http://schemas.microsoft.com/office/drawing/2014/main" id="{CB860811-5620-3D4B-8755-3EA5FC7D5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8725" y="6396038"/>
            <a:ext cx="9001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rgbClr val="FF0000"/>
                </a:solidFill>
              </a:rPr>
              <a:t>Area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8648CDE-9B1C-614C-9014-6212E4158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2514600"/>
            <a:ext cx="20558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rgbClr val="FF0000"/>
                </a:solidFill>
              </a:rPr>
              <a:t>- Energy</a:t>
            </a:r>
          </a:p>
          <a:p>
            <a:r>
              <a:rPr lang="en-US" altLang="en-US" sz="2400" b="1">
                <a:solidFill>
                  <a:srgbClr val="FF0000"/>
                </a:solidFill>
              </a:rPr>
              <a:t>- Momentum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31E0CC-2C89-254E-8D19-2803DC091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8" y="5867400"/>
            <a:ext cx="706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 b="1">
                <a:solidFill>
                  <a:srgbClr val="FF0000"/>
                </a:solidFill>
              </a:rPr>
              <a:t>???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893452F-42A9-474E-8701-CAFF1A8D4167}"/>
                  </a:ext>
                </a:extLst>
              </p:cNvPr>
              <p:cNvSpPr txBox="1"/>
              <p:nvPr/>
            </p:nvSpPr>
            <p:spPr>
              <a:xfrm>
                <a:off x="1981200" y="228601"/>
                <a:ext cx="6934200" cy="181588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Here: </a:t>
                </a:r>
                <a:r>
                  <a:rPr lang="en-US" sz="2800" b="1" dirty="0">
                    <a:latin typeface="Comic Sans MS"/>
                    <a:cs typeface="Comic Sans MS"/>
                  </a:rPr>
                  <a:t>Linear groups</a:t>
                </a:r>
                <a:r>
                  <a:rPr lang="en-US" sz="28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*</a:t>
                </a:r>
                <a:r>
                  <a:rPr lang="en-US" sz="2800" b="1" dirty="0">
                    <a:latin typeface="Comic Sans MS"/>
                    <a:cs typeface="Comic Sans MS"/>
                  </a:rPr>
                  <a:t> (of matrices) </a:t>
                </a:r>
              </a:p>
              <a:p>
                <a:r>
                  <a:rPr lang="en-US" sz="2800" b="1" dirty="0">
                    <a:latin typeface="Comic Sans MS"/>
                  </a:rPr>
                  <a:t>        act</a:t>
                </a:r>
                <a:r>
                  <a:rPr lang="en-US" sz="2800" b="1" dirty="0">
                    <a:solidFill>
                      <a:srgbClr val="FF0000"/>
                    </a:solidFill>
                    <a:latin typeface="Comic Sans MS"/>
                  </a:rPr>
                  <a:t>*</a:t>
                </a:r>
                <a:r>
                  <a:rPr lang="en-US" sz="2800" b="1" dirty="0">
                    <a:latin typeface="Comic Sans MS"/>
                  </a:rPr>
                  <a:t> on vector spaces (over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ℂ</m:t>
                    </m:r>
                  </m:oMath>
                </a14:m>
                <a:r>
                  <a:rPr lang="en-US" sz="2800" b="1" dirty="0">
                    <a:latin typeface="Comic Sans MS"/>
                    <a:cs typeface="Comic Sans MS"/>
                  </a:rPr>
                  <a:t>)</a:t>
                </a:r>
                <a:endParaRPr lang="en-US" sz="2800" b="1" dirty="0">
                  <a:latin typeface="Comic Sans MS"/>
                </a:endParaRPr>
              </a:p>
              <a:p>
                <a:r>
                  <a:rPr lang="en-US" sz="2800" b="1" dirty="0">
                    <a:solidFill>
                      <a:srgbClr val="190EC2"/>
                    </a:solidFill>
                    <a:latin typeface="Comic Sans MS"/>
                  </a:rPr>
                  <a:t>Algebraic:</a:t>
                </a:r>
                <a:r>
                  <a:rPr lang="en-US" sz="2800" b="1" dirty="0">
                    <a:latin typeface="Comic Sans MS"/>
                  </a:rPr>
                  <a:t> Polynomial invariants</a:t>
                </a:r>
              </a:p>
              <a:p>
                <a:r>
                  <a:rPr lang="en-US" sz="2800" b="1" dirty="0">
                    <a:solidFill>
                      <a:srgbClr val="190EC2"/>
                    </a:solidFill>
                    <a:latin typeface="Comic Sans MS"/>
                  </a:rPr>
                  <a:t>Geometric:</a:t>
                </a:r>
                <a:r>
                  <a:rPr lang="en-US" sz="2800" b="1" dirty="0">
                    <a:latin typeface="Comic Sans MS"/>
                  </a:rPr>
                  <a:t> Non-commutative duality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893452F-42A9-474E-8701-CAFF1A8D4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28601"/>
                <a:ext cx="6934200" cy="1815882"/>
              </a:xfrm>
              <a:prstGeom prst="rect">
                <a:avLst/>
              </a:prstGeom>
              <a:blipFill>
                <a:blip r:embed="rId7"/>
                <a:stretch>
                  <a:fillRect l="-2015" t="-3472" b="-7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Diamond 37">
            <a:hlinkClick r:id="rId8" action="ppaction://hlinksldjump"/>
            <a:extLst>
              <a:ext uri="{FF2B5EF4-FFF2-40B4-BE49-F238E27FC236}">
                <a16:creationId xmlns:a16="http://schemas.microsoft.com/office/drawing/2014/main" id="{AAFD097B-522A-6247-806F-C18489670C1F}"/>
              </a:ext>
            </a:extLst>
          </p:cNvPr>
          <p:cNvSpPr/>
          <p:nvPr/>
        </p:nvSpPr>
        <p:spPr>
          <a:xfrm>
            <a:off x="8661399" y="6265319"/>
            <a:ext cx="482599" cy="592681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8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66562" grpId="0" animBg="1"/>
      <p:bldP spid="40" grpId="0" animBg="1"/>
      <p:bldP spid="66563" grpId="0"/>
      <p:bldP spid="42" grpId="0"/>
      <p:bldP spid="45" grpId="0" animBg="1"/>
      <p:bldP spid="66567" grpId="0"/>
      <p:bldP spid="48" grpId="0"/>
      <p:bldP spid="49" grpId="0"/>
      <p:bldP spid="3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BE158F-AD26-E243-B843-1C5F1AFA4A83}"/>
              </a:ext>
            </a:extLst>
          </p:cNvPr>
          <p:cNvSpPr txBox="1"/>
          <p:nvPr/>
        </p:nvSpPr>
        <p:spPr>
          <a:xfrm>
            <a:off x="108626" y="6355047"/>
            <a:ext cx="3766087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200" b="1" i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583" y="-312837"/>
            <a:ext cx="8456084" cy="147700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Invariant theory</a:t>
            </a:r>
            <a:endParaRPr lang="en-US" sz="2800" b="1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4299" y="817935"/>
                <a:ext cx="8921075" cy="5982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acts on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=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8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k</a:t>
                </a:r>
                <a:r>
                  <a:rPr lang="en-US" sz="28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800" b="1" dirty="0">
                    <a:latin typeface="Comic Sans MS"/>
                    <a:cs typeface="Comic Sans MS"/>
                  </a:rPr>
                  <a:t>,</a:t>
                </a:r>
                <a:r>
                  <a:rPr lang="en-US" sz="28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and so on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[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1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,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2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,…,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k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]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      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400" b="1" dirty="0">
                    <a:latin typeface="Comic Sans MS"/>
                    <a:cs typeface="Comic Sans MS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ℂ</m:t>
                    </m:r>
                  </m:oMath>
                </a14:m>
                <a:r>
                  <a:rPr lang="en-US" sz="2400" b="1" dirty="0">
                    <a:latin typeface="Comic Sans MS"/>
                    <a:cs typeface="Comic Sans MS"/>
                  </a:rPr>
                  <a:t>)</a:t>
                </a:r>
              </a:p>
              <a:p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Orbit: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= {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: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dirty="0" err="1">
                    <a:sym typeface="Symbol" charset="0"/>
                  </a:rPr>
                  <a:t>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latin typeface="Comic Sans MS"/>
                    <a:cs typeface="Comic Sans MS"/>
                  </a:rPr>
                  <a:t>},      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Orbit closure: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u="sng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u="sng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endParaRPr lang="en-US" sz="2400" b="1" u="sng" dirty="0">
                  <a:latin typeface="Comic Sans MS"/>
                  <a:cs typeface="Comic Sans MS"/>
                </a:endParaRPr>
              </a:p>
              <a:p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Invariant ring:</a:t>
                </a:r>
                <a:endParaRPr lang="en-US" sz="2400" b="1" dirty="0">
                  <a:latin typeface="Comic Sans MS"/>
                  <a:cs typeface="Comic Sans MS"/>
                </a:endParaRPr>
              </a:p>
              <a:p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30000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= {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p </a:t>
                </a:r>
                <a:r>
                  <a:rPr lang="en-US" sz="2400" dirty="0">
                    <a:sym typeface="Symbol" charset="0"/>
                  </a:rPr>
                  <a:t>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190EC2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[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]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: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p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 =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 for all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dirty="0" err="1">
                    <a:sym typeface="Symbol" charset="0"/>
                  </a:rPr>
                  <a:t>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}</a:t>
                </a:r>
                <a:endParaRPr lang="en-US" sz="2400" b="1" dirty="0">
                  <a:solidFill>
                    <a:srgbClr val="C0504D"/>
                  </a:solidFill>
                  <a:latin typeface="Comic Sans MS"/>
                  <a:cs typeface="Comic Sans MS"/>
                </a:endParaRPr>
              </a:p>
              <a:p>
                <a:endParaRPr lang="en-US" sz="2400" b="1" dirty="0">
                  <a:solidFill>
                    <a:srgbClr val="C0504D"/>
                  </a:solidFill>
                  <a:latin typeface="Comic Sans MS"/>
                  <a:cs typeface="Comic Sans MS"/>
                </a:endParaRPr>
              </a:p>
              <a:p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Ex1:  </a:t>
                </a:r>
                <a:r>
                  <a:rPr lang="en-US" sz="24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latin typeface="Comic Sans MS"/>
                    <a:cs typeface="Comic Sans MS"/>
                  </a:rPr>
                  <a:t>=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S</a:t>
                </a:r>
                <a:r>
                  <a:rPr lang="en-US" sz="24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acts on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=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8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  by permuting coordinates</a:t>
                </a:r>
              </a:p>
              <a:p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  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=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&lt;elementary symmetric polynomials&gt;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 </a:t>
                </a:r>
                <a:endParaRPr lang="en-US" sz="2400" b="1" dirty="0">
                  <a:solidFill>
                    <a:srgbClr val="C0504D"/>
                  </a:solidFill>
                  <a:latin typeface="Comic Sans MS"/>
                  <a:cs typeface="Comic Sans MS"/>
                </a:endParaRPr>
              </a:p>
              <a:p>
                <a:endParaRPr lang="en-US" sz="2400" b="1" dirty="0">
                  <a:solidFill>
                    <a:srgbClr val="C0504D"/>
                  </a:solidFill>
                  <a:latin typeface="Comic Sans MS"/>
                  <a:cs typeface="Comic Sans MS"/>
                </a:endParaRPr>
              </a:p>
              <a:p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Ex2:  </a:t>
                </a:r>
                <a:r>
                  <a:rPr lang="en-US" sz="24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latin typeface="Comic Sans MS"/>
                    <a:cs typeface="Comic Sans MS"/>
                  </a:rPr>
                  <a:t>=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SL</a:t>
                </a:r>
                <a:r>
                  <a:rPr lang="en-US" sz="2400" b="1" baseline="-25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</a:t>
                </a:r>
                <a:r>
                  <a:rPr lang="en-US" sz="24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2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acts on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=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M</a:t>
                </a:r>
                <a:r>
                  <a:rPr lang="en-US" sz="2400" b="1" baseline="-25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F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 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 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by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 </a:t>
                </a:r>
                <a:r>
                  <a:rPr lang="en-US" sz="2400" b="1" dirty="0">
                    <a:latin typeface="Comic Sans MS"/>
                    <a:cs typeface="Comic Sans MS"/>
                    <a:sym typeface="Wingdings"/>
                  </a:rPr>
                  <a:t>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R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C</a:t>
                </a:r>
                <a:endParaRPr lang="en-US" sz="2400" b="1" baseline="30000" dirty="0">
                  <a:solidFill>
                    <a:srgbClr val="7030A0"/>
                  </a:solidFill>
                  <a:latin typeface="Comic Sans MS"/>
                  <a:cs typeface="Comic Sans MS"/>
                </a:endParaRPr>
              </a:p>
              <a:p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   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30000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=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&lt; det(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latin typeface="Comic Sans MS"/>
                    <a:cs typeface="Comic Sans MS"/>
                  </a:rPr>
                  <a:t>) &gt;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[Hilbert] </a:t>
                </a:r>
                <a:r>
                  <a:rPr lang="en-US" sz="2400" b="1" dirty="0">
                    <a:latin typeface="Comic Sans MS"/>
                    <a:cs typeface="Comic Sans MS"/>
                  </a:rPr>
                  <a:t>Invariant rings are finitely generated!</a:t>
                </a:r>
              </a:p>
              <a:p>
                <a:endParaRPr lang="en-US" sz="2400" b="1" dirty="0">
                  <a:latin typeface="Comic Sans MS"/>
                  <a:cs typeface="Comic Sans MS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400" b="1" dirty="0" err="1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Nullcone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: </a:t>
                </a:r>
                <a:r>
                  <a:rPr lang="en-US" sz="2400" b="1" dirty="0">
                    <a:latin typeface="Comic Sans MS"/>
                    <a:cs typeface="Comic Sans MS"/>
                  </a:rPr>
                  <a:t>N(</a:t>
                </a:r>
                <a:r>
                  <a:rPr lang="en-US" sz="24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latin typeface="Comic Sans MS"/>
                    <a:cs typeface="Comic Sans MS"/>
                  </a:rPr>
                  <a:t>)= {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 </a:t>
                </a:r>
                <a:r>
                  <a:rPr lang="en-US" sz="2400" b="1" dirty="0">
                    <a:latin typeface="Comic Sans MS"/>
                    <a:cs typeface="Comic Sans MS"/>
                  </a:rPr>
                  <a:t>: 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latin typeface="Comic Sans MS"/>
                    <a:cs typeface="Comic Sans MS"/>
                  </a:rPr>
                  <a:t>)=0  for all 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400" dirty="0" err="1">
                    <a:sym typeface="Symbol" charset="0"/>
                  </a:rPr>
                  <a:t>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30000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baseline="30000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</a:rPr>
                  <a:t>, deg(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p</a:t>
                </a:r>
                <a:r>
                  <a:rPr lang="en-US" sz="2400" b="1" dirty="0">
                    <a:latin typeface="Comic Sans MS"/>
                    <a:cs typeface="Comic Sans MS"/>
                  </a:rPr>
                  <a:t>)&gt;0}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[</a:t>
                </a:r>
                <a:r>
                  <a:rPr lang="en-US" sz="2400" b="1" dirty="0" err="1">
                    <a:solidFill>
                      <a:srgbClr val="008000"/>
                    </a:solidFill>
                    <a:latin typeface="Comic Sans MS"/>
                    <a:cs typeface="Comic Sans MS"/>
                  </a:rPr>
                  <a:t>Hilbert,Mumford</a:t>
                </a:r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] 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dirty="0" err="1">
                    <a:sym typeface="Symbol" charset="0"/>
                  </a:rPr>
                  <a:t>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N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latin typeface="Comic Sans MS"/>
                    <a:cs typeface="Comic Sans MS"/>
                  </a:rPr>
                  <a:t>)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  <a:sym typeface="Wingdings"/>
                  </a:rPr>
                  <a:t> 0</a:t>
                </a:r>
                <a:r>
                  <a:rPr lang="en-US" sz="2400" dirty="0">
                    <a:sym typeface="Symbol" charset="0"/>
                  </a:rPr>
                  <a:t></a:t>
                </a:r>
                <a:r>
                  <a:rPr lang="en-US" sz="2400" b="1" u="sng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u="sng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  <a:sym typeface="Wingdings"/>
                  </a:rPr>
                  <a:t>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Comic Sans MS"/>
                    <a:cs typeface="Comic Sans MS"/>
                    <a:sym typeface="Wingdings"/>
                  </a:rPr>
                  <a:t>inf</a:t>
                </a:r>
                <a:r>
                  <a:rPr lang="en-US" sz="2400" b="1" baseline="-25000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aseline="-25000" dirty="0" err="1">
                    <a:sym typeface="Symbol" charset="0"/>
                  </a:rPr>
                  <a:t></a:t>
                </a:r>
                <a:r>
                  <a:rPr lang="en-US" sz="2400" b="1" baseline="-25000" dirty="0" err="1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baseline="-25000" dirty="0">
                    <a:solidFill>
                      <a:srgbClr val="000000"/>
                    </a:solidFill>
                    <a:latin typeface="Comic Sans MS"/>
                    <a:cs typeface="Comic Sans MS"/>
                    <a:sym typeface="Wingding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  <a:sym typeface="Wingdings"/>
                  </a:rPr>
                  <a:t>|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Comic Sans MS"/>
                    <a:cs typeface="Comic Sans MS"/>
                    <a:sym typeface="Wingdings"/>
                  </a:rPr>
                  <a:t>g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  <a:sym typeface="Wingdings"/>
                  </a:rPr>
                  <a:t>|=0</a:t>
                </a:r>
                <a:endParaRPr lang="en-US" sz="2400" b="1" u="sng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400" b="1" u="sng" dirty="0">
                    <a:latin typeface="Comic Sans MS"/>
                    <a:cs typeface="Comic Sans MS"/>
                  </a:rPr>
                  <a:t>Analytic </a:t>
                </a:r>
                <a:r>
                  <a:rPr lang="en-US" sz="2400" b="1" u="sng" dirty="0">
                    <a:latin typeface="Comic Sans MS"/>
                    <a:cs typeface="Comic Sans MS"/>
                    <a:sym typeface="Wingdings" pitchFamily="2" charset="2"/>
                  </a:rPr>
                  <a:t> Algebraic</a:t>
                </a:r>
                <a:endParaRPr lang="en-US" sz="2400" b="1" u="sng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99" y="817935"/>
                <a:ext cx="8921075" cy="5982022"/>
              </a:xfrm>
              <a:prstGeom prst="rect">
                <a:avLst/>
              </a:prstGeom>
              <a:blipFill>
                <a:blip r:embed="rId3"/>
                <a:stretch>
                  <a:fillRect l="-996" t="-847" b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A6206AA-CB1D-7F4B-A299-23BBA4645D4F}"/>
              </a:ext>
            </a:extLst>
          </p:cNvPr>
          <p:cNvSpPr txBox="1"/>
          <p:nvPr/>
        </p:nvSpPr>
        <p:spPr>
          <a:xfrm>
            <a:off x="7040930" y="3097696"/>
            <a:ext cx="1679737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mic Sans MS"/>
                <a:cs typeface="Comic Sans MS"/>
              </a:rPr>
              <a:t>N(</a:t>
            </a:r>
            <a:r>
              <a:rPr lang="en-US" sz="2200" b="1" dirty="0">
                <a:solidFill>
                  <a:srgbClr val="7030A0"/>
                </a:solidFill>
                <a:latin typeface="Comic Sans MS"/>
                <a:cs typeface="Comic Sans MS"/>
              </a:rPr>
              <a:t>G</a:t>
            </a:r>
            <a:r>
              <a:rPr lang="en-US" sz="2200" b="1" dirty="0">
                <a:latin typeface="Comic Sans MS"/>
                <a:cs typeface="Comic Sans MS"/>
              </a:rPr>
              <a:t>)= {0}</a:t>
            </a:r>
            <a:endParaRPr lang="en-US" sz="2200" b="1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C6AF0E-2B03-2A4A-AA96-7FC96F26A2CF}"/>
              </a:ext>
            </a:extLst>
          </p:cNvPr>
          <p:cNvSpPr txBox="1"/>
          <p:nvPr/>
        </p:nvSpPr>
        <p:spPr>
          <a:xfrm>
            <a:off x="3595607" y="4199097"/>
            <a:ext cx="3766087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mic Sans MS"/>
                <a:cs typeface="Comic Sans MS"/>
              </a:rPr>
              <a:t>N(</a:t>
            </a:r>
            <a:r>
              <a:rPr lang="en-US" sz="2200" b="1" dirty="0">
                <a:solidFill>
                  <a:srgbClr val="7030A0"/>
                </a:solidFill>
                <a:latin typeface="Comic Sans MS"/>
                <a:cs typeface="Comic Sans MS"/>
              </a:rPr>
              <a:t>G</a:t>
            </a:r>
            <a:r>
              <a:rPr lang="en-US" sz="2200" b="1" dirty="0">
                <a:latin typeface="Comic Sans MS"/>
                <a:cs typeface="Comic Sans MS"/>
              </a:rPr>
              <a:t>)= {Singular matrices}</a:t>
            </a:r>
            <a:endParaRPr lang="en-US" sz="2200" b="1" i="1" dirty="0"/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0B657D3-037A-4948-8A88-B1BB965E6007}"/>
              </a:ext>
            </a:extLst>
          </p:cNvPr>
          <p:cNvSpPr/>
          <p:nvPr/>
        </p:nvSpPr>
        <p:spPr>
          <a:xfrm>
            <a:off x="7699890" y="3897776"/>
            <a:ext cx="1341157" cy="656649"/>
          </a:xfrm>
          <a:prstGeom prst="wedgeRoundRectCallout">
            <a:avLst>
              <a:gd name="adj1" fmla="val -77074"/>
              <a:gd name="adj2" fmla="val 64976"/>
              <a:gd name="adj3" fmla="val 16667"/>
            </a:avLst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Degree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bounds?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95549B19-28EA-0343-B88F-67B2AF5E28FB}"/>
              </a:ext>
            </a:extLst>
          </p:cNvPr>
          <p:cNvSpPr/>
          <p:nvPr/>
        </p:nvSpPr>
        <p:spPr>
          <a:xfrm>
            <a:off x="984043" y="833012"/>
            <a:ext cx="6494457" cy="4238177"/>
          </a:xfrm>
          <a:prstGeom prst="cloud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Comic Sans MS" panose="030F0902030302020204" pitchFamily="66" charset="0"/>
              </a:rPr>
              <a:t>Nullcone</a:t>
            </a:r>
            <a:r>
              <a:rPr lang="en-US" sz="2400" b="1" dirty="0">
                <a:solidFill>
                  <a:srgbClr val="7030A0"/>
                </a:solidFill>
                <a:latin typeface="Comic Sans MS" panose="030F0902030302020204" pitchFamily="66" charset="0"/>
              </a:rPr>
              <a:t> Membership:</a:t>
            </a:r>
          </a:p>
          <a:p>
            <a:pPr algn="ctr"/>
            <a:endParaRPr lang="en-US" sz="2400" b="1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902030302020204" pitchFamily="66" charset="0"/>
              </a:rPr>
              <a:t>Given </a:t>
            </a:r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dirty="0">
                <a:solidFill>
                  <a:schemeClr val="tx1"/>
                </a:solidFill>
                <a:latin typeface="Comic Sans MS" panose="030F0902030302020204" pitchFamily="66" charset="0"/>
              </a:rPr>
              <a:t>, does </a:t>
            </a:r>
            <a:r>
              <a:rPr lang="en-US" sz="24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dirty="0" err="1">
                <a:solidFill>
                  <a:schemeClr val="tx1"/>
                </a:solidFill>
                <a:sym typeface="Symbol" charset="0"/>
              </a:rPr>
              <a:t></a:t>
            </a:r>
            <a:r>
              <a:rPr lang="en-US" sz="2400" b="1" dirty="0" err="1">
                <a:solidFill>
                  <a:schemeClr val="tx1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>
                <a:solidFill>
                  <a:schemeClr val="tx1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7030A0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solidFill>
                  <a:schemeClr val="tx1"/>
                </a:solidFill>
                <a:latin typeface="Comic Sans MS"/>
                <a:cs typeface="Comic Sans MS"/>
              </a:rPr>
              <a:t>)?</a:t>
            </a:r>
          </a:p>
          <a:p>
            <a:pPr algn="ctr"/>
            <a:endParaRPr lang="en-US" sz="2400" b="1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/>
                <a:cs typeface="Comic Sans MS"/>
              </a:rPr>
              <a:t>Dual to </a:t>
            </a:r>
            <a:r>
              <a:rPr lang="en-US" sz="2400" b="1" dirty="0">
                <a:solidFill>
                  <a:srgbClr val="7030A0"/>
                </a:solidFill>
                <a:latin typeface="Comic Sans MS"/>
                <a:cs typeface="Comic Sans MS"/>
              </a:rPr>
              <a:t>Scaling</a:t>
            </a:r>
            <a:r>
              <a:rPr lang="en-US" sz="2400" b="1" dirty="0">
                <a:solidFill>
                  <a:schemeClr val="tx1"/>
                </a:solidFill>
                <a:latin typeface="Comic Sans MS"/>
                <a:cs typeface="Comic Sans MS"/>
              </a:rPr>
              <a:t> problems!</a:t>
            </a:r>
          </a:p>
          <a:p>
            <a:pPr algn="ctr"/>
            <a:endParaRPr lang="en-US" sz="2400" b="1" dirty="0">
              <a:solidFill>
                <a:srgbClr val="1F37C0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US" sz="2000" b="1" dirty="0">
                <a:solidFill>
                  <a:srgbClr val="1F37C0"/>
                </a:solidFill>
                <a:latin typeface="Comic Sans MS" panose="030F0902030302020204" pitchFamily="66" charset="0"/>
              </a:rPr>
              <a:t>Captures numerous problems across Math, CS, Physics, for different group actions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357A2264-C395-CE4A-A363-81C0CF77D7B3}"/>
              </a:ext>
            </a:extLst>
          </p:cNvPr>
          <p:cNvSpPr/>
          <p:nvPr/>
        </p:nvSpPr>
        <p:spPr>
          <a:xfrm>
            <a:off x="264583" y="4961857"/>
            <a:ext cx="2089964" cy="430887"/>
          </a:xfrm>
          <a:prstGeom prst="wedgeRoundRectCallout">
            <a:avLst>
              <a:gd name="adj1" fmla="val 65400"/>
              <a:gd name="adj2" fmla="val 45080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37C0"/>
                </a:solidFill>
              </a:rPr>
              <a:t>Algebraic Variety</a:t>
            </a:r>
          </a:p>
        </p:txBody>
      </p:sp>
      <p:sp>
        <p:nvSpPr>
          <p:cNvPr id="15" name="Rounded Rectangular Callout 14">
            <a:extLst>
              <a:ext uri="{FF2B5EF4-FFF2-40B4-BE49-F238E27FC236}">
                <a16:creationId xmlns:a16="http://schemas.microsoft.com/office/drawing/2014/main" id="{4FB61ECB-9F7B-7F4B-AD23-B40F3E8BAD74}"/>
              </a:ext>
            </a:extLst>
          </p:cNvPr>
          <p:cNvSpPr/>
          <p:nvPr/>
        </p:nvSpPr>
        <p:spPr>
          <a:xfrm>
            <a:off x="7752620" y="4629984"/>
            <a:ext cx="1341157" cy="656649"/>
          </a:xfrm>
          <a:prstGeom prst="wedgeRoundRectCallout">
            <a:avLst>
              <a:gd name="adj1" fmla="val -80427"/>
              <a:gd name="adj2" fmla="val -12640"/>
              <a:gd name="adj3" fmla="val 16667"/>
            </a:avLst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Key to </a:t>
            </a:r>
            <a:r>
              <a:rPr lang="en-US" b="1" dirty="0" err="1">
                <a:solidFill>
                  <a:srgbClr val="FF0000"/>
                </a:solidFill>
              </a:rPr>
              <a:t>alg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analysis</a:t>
            </a:r>
          </a:p>
        </p:txBody>
      </p:sp>
    </p:spTree>
    <p:extLst>
      <p:ext uri="{BB962C8B-B14F-4D97-AF65-F5344CB8AC3E}">
        <p14:creationId xmlns:p14="http://schemas.microsoft.com/office/powerpoint/2010/main" val="136609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uiExpand="1" build="p"/>
      <p:bldP spid="8" grpId="0" animBg="1"/>
      <p:bldP spid="9" grpId="0" animBg="1"/>
      <p:bldP spid="10" grpId="0" animBg="1"/>
      <p:bldP spid="12" grpId="0" animBg="1"/>
      <p:bldP spid="13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6145" y="2406998"/>
            <a:ext cx="8419483" cy="268526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Unification and generalization I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2700" b="1" dirty="0">
                <a:solidFill>
                  <a:srgbClr val="008000"/>
                </a:solidFill>
                <a:latin typeface="Comic Sans MS"/>
                <a:cs typeface="Comic Sans MS"/>
              </a:rPr>
              <a:t>[BGOWW</a:t>
            </a:r>
            <a:r>
              <a:rPr lang="fr-FR" sz="27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700" b="1" dirty="0">
                <a:solidFill>
                  <a:srgbClr val="008000"/>
                </a:solidFill>
                <a:latin typeface="Comic Sans MS"/>
                <a:cs typeface="Comic Sans MS"/>
              </a:rPr>
              <a:t>17,F’17,BFGOWW</a:t>
            </a:r>
            <a:r>
              <a:rPr lang="fr-FR" sz="27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700" b="1" dirty="0">
                <a:solidFill>
                  <a:srgbClr val="008000"/>
                </a:solidFill>
                <a:latin typeface="Comic Sans MS"/>
                <a:cs typeface="Comic Sans MS"/>
              </a:rPr>
              <a:t>18]</a:t>
            </a:r>
            <a:br>
              <a:rPr lang="en-US" sz="27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endParaRPr lang="en-US" sz="2800" b="1" dirty="0">
              <a:solidFill>
                <a:srgbClr val="0000FF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1206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2874DFF8-5456-4C4B-878A-31EAE326714B}"/>
              </a:ext>
            </a:extLst>
          </p:cNvPr>
          <p:cNvSpPr txBox="1"/>
          <p:nvPr/>
        </p:nvSpPr>
        <p:spPr>
          <a:xfrm>
            <a:off x="6562271" y="1739654"/>
            <a:ext cx="1180621" cy="41589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DCAA94C-D022-D142-BFBC-CA5EF1034F3A}"/>
              </a:ext>
            </a:extLst>
          </p:cNvPr>
          <p:cNvSpPr txBox="1"/>
          <p:nvPr/>
        </p:nvSpPr>
        <p:spPr>
          <a:xfrm>
            <a:off x="2309247" y="1763082"/>
            <a:ext cx="1240447" cy="3991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5189B5-7F25-6848-94A0-019F6CFEF094}"/>
              </a:ext>
            </a:extLst>
          </p:cNvPr>
          <p:cNvSpPr txBox="1"/>
          <p:nvPr/>
        </p:nvSpPr>
        <p:spPr>
          <a:xfrm>
            <a:off x="157989" y="6219460"/>
            <a:ext cx="1384781" cy="40147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E9FAF8-1787-F343-A93A-CE3B87184FD6}"/>
              </a:ext>
            </a:extLst>
          </p:cNvPr>
          <p:cNvSpPr txBox="1"/>
          <p:nvPr/>
        </p:nvSpPr>
        <p:spPr>
          <a:xfrm>
            <a:off x="6965221" y="5401969"/>
            <a:ext cx="882988" cy="37077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56F314-7A08-4942-9469-DA58D8750DDE}"/>
              </a:ext>
            </a:extLst>
          </p:cNvPr>
          <p:cNvSpPr txBox="1"/>
          <p:nvPr/>
        </p:nvSpPr>
        <p:spPr>
          <a:xfrm>
            <a:off x="2309248" y="5425398"/>
            <a:ext cx="927732" cy="3558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CB4C94-3227-DF4B-81C8-2C21CA5CB2D9}"/>
              </a:ext>
            </a:extLst>
          </p:cNvPr>
          <p:cNvSpPr txBox="1"/>
          <p:nvPr/>
        </p:nvSpPr>
        <p:spPr>
          <a:xfrm>
            <a:off x="4162495" y="5018763"/>
            <a:ext cx="2185276" cy="40450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2FC137-8E1C-7B4E-B076-4EA1BCB5688A}"/>
              </a:ext>
            </a:extLst>
          </p:cNvPr>
          <p:cNvSpPr txBox="1"/>
          <p:nvPr/>
        </p:nvSpPr>
        <p:spPr>
          <a:xfrm>
            <a:off x="132718" y="5042192"/>
            <a:ext cx="2296011" cy="38820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53446" y="2840056"/>
            <a:ext cx="8151035" cy="2076510"/>
            <a:chOff x="811027" y="4661475"/>
            <a:chExt cx="8151035" cy="2076510"/>
          </a:xfrm>
        </p:grpSpPr>
        <p:sp>
          <p:nvSpPr>
            <p:cNvPr id="4" name="Rectangle 3"/>
            <p:cNvSpPr/>
            <p:nvPr/>
          </p:nvSpPr>
          <p:spPr>
            <a:xfrm>
              <a:off x="190035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5744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209842" y="48138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362242" y="49662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514642" y="51186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667042" y="52710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19442" y="5423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971842" y="55758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33213" y="5471116"/>
              <a:ext cx="4766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1</a:t>
              </a:r>
              <a:endParaRPr lang="en-US" sz="2000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3042" y="6337875"/>
              <a:ext cx="5050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m</a:t>
              </a:r>
              <a:endParaRPr lang="en-US" sz="2000" baseline="-25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37985" y="5662798"/>
              <a:ext cx="4766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2</a:t>
              </a:r>
              <a:endParaRPr lang="en-US" sz="2000" baseline="-25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30439" y="5632965"/>
              <a:ext cx="3722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endParaRPr lang="en-US" sz="2000" baseline="-250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11027" y="4669841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1114" y="56413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R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992881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62248" y="564970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C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01372" y="4669841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183831" y="56413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R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04766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17029" y="564970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C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935292" y="4809509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097626" y="4803695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4064295" y="1786474"/>
            <a:ext cx="0" cy="37161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6047" y="4973200"/>
            <a:ext cx="82958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Alg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sz="2400" b="1" dirty="0">
                <a:latin typeface="Comic Sans MS"/>
                <a:cs typeface="Comic Sans MS"/>
              </a:rPr>
              <a:t>Alt. min. 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T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 err="1">
                <a:latin typeface="Comic Sans MS"/>
                <a:cs typeface="Comic Sans MS"/>
              </a:rPr>
              <a:t>x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T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>
                <a:latin typeface="Comic Sans MS"/>
                <a:cs typeface="Comic Sans MS"/>
              </a:rPr>
              <a:t>        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Alg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sz="2400" b="1" dirty="0">
                <a:latin typeface="Comic Sans MS"/>
                <a:cs typeface="Comic Sans MS"/>
              </a:rPr>
              <a:t>Alt. min. 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GL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 err="1">
                <a:latin typeface="Comic Sans MS"/>
                <a:cs typeface="Comic Sans MS"/>
              </a:rPr>
              <a:t>x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GL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endParaRPr lang="en-US" sz="2400" b="1" dirty="0">
              <a:latin typeface="Comic Sans MS"/>
              <a:cs typeface="Comic Sans MS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(Diagonal group)</a:t>
            </a:r>
            <a:r>
              <a:rPr lang="en-US" sz="2400" b="1" baseline="30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         (General linear group)</a:t>
            </a:r>
            <a:r>
              <a:rPr lang="en-US" sz="2400" b="1" baseline="30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   action on matrices            action on tensors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5248" y="1674864"/>
            <a:ext cx="7758259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Goal: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Matrix Scaling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       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Operator Scaling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 A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1=1,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30000" dirty="0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           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7F1E7F-04F8-054A-9454-F96D323F576E}"/>
              </a:ext>
            </a:extLst>
          </p:cNvPr>
          <p:cNvSpPr txBox="1"/>
          <p:nvPr/>
        </p:nvSpPr>
        <p:spPr>
          <a:xfrm>
            <a:off x="180000" y="6203701"/>
            <a:ext cx="8900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Analysis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: </a:t>
            </a:r>
            <a:r>
              <a:rPr lang="en-US" sz="2200" b="1" dirty="0">
                <a:latin typeface="Comic Sans MS"/>
                <a:cs typeface="Comic Sans MS"/>
              </a:rPr>
              <a:t>minimizing a potential function (</a:t>
            </a:r>
            <a:r>
              <a:rPr lang="en-US" sz="2200" b="1" dirty="0">
                <a:solidFill>
                  <a:srgbClr val="FF0000"/>
                </a:solidFill>
                <a:latin typeface="Comic Sans MS"/>
                <a:cs typeface="Comic Sans MS"/>
              </a:rPr>
              <a:t>permanent, capacity</a:t>
            </a:r>
            <a:r>
              <a:rPr lang="en-US" sz="2200" b="1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B3D37578-3CA2-9346-859A-2001A4BFE596}"/>
              </a:ext>
            </a:extLst>
          </p:cNvPr>
          <p:cNvSpPr txBox="1">
            <a:spLocks noChangeArrowheads="1"/>
          </p:cNvSpPr>
          <p:nvPr/>
        </p:nvSpPr>
        <p:spPr>
          <a:xfrm>
            <a:off x="-60255" y="-258488"/>
            <a:ext cx="8445500" cy="205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3600" b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Alternate minimization on groups</a:t>
            </a:r>
            <a:br>
              <a:rPr lang="en-US" sz="3600" b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2000" b="1">
                <a:solidFill>
                  <a:srgbClr val="008000"/>
                </a:solidFill>
                <a:latin typeface="Comic Sans MS"/>
                <a:cs typeface="Comic Sans MS"/>
              </a:rPr>
              <a:t>[BGOWW</a:t>
            </a:r>
            <a:r>
              <a:rPr lang="fr-FR" sz="2000" b="1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000" b="1">
                <a:solidFill>
                  <a:srgbClr val="008000"/>
                </a:solidFill>
                <a:latin typeface="Comic Sans MS"/>
                <a:cs typeface="Comic Sans MS"/>
              </a:rPr>
              <a:t>17,F’17,BFGOWW</a:t>
            </a:r>
            <a:r>
              <a:rPr lang="fr-FR" sz="2000" b="1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000" b="1">
                <a:solidFill>
                  <a:srgbClr val="008000"/>
                </a:solidFill>
                <a:latin typeface="Comic Sans MS"/>
                <a:cs typeface="Comic Sans MS"/>
              </a:rPr>
              <a:t>18]</a:t>
            </a:r>
            <a:endParaRPr lang="en-US" sz="2800" b="1" dirty="0">
              <a:solidFill>
                <a:srgbClr val="0000FF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44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1" grpId="0" animBg="1"/>
      <p:bldP spid="39" grpId="0" animBg="1"/>
      <p:bldP spid="40" grpId="0" animBg="1"/>
      <p:bldP spid="35" grpId="0" animBg="1"/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" y="457559"/>
            <a:ext cx="8445500" cy="2050702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Alternate Minimization</a:t>
            </a:r>
            <a:br>
              <a:rPr lang="en-US" sz="40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latin typeface="Comic Sans MS" charset="0"/>
                <a:ea typeface="ＭＳ Ｐゴシック" charset="0"/>
                <a:cs typeface="ＭＳ Ｐゴシック" charset="0"/>
              </a:rPr>
              <a:t>numerous other examples</a:t>
            </a:r>
            <a:br>
              <a:rPr lang="en-US" sz="3600" b="1" dirty="0"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100" b="1" dirty="0">
                <a:latin typeface="Comic Sans MS" charset="0"/>
                <a:ea typeface="ＭＳ Ｐゴシック" charset="0"/>
                <a:cs typeface="ＭＳ Ｐゴシック" charset="0"/>
              </a:rPr>
              <a:t>(statistics, optimization, machine learning,…)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5901" y="2912533"/>
            <a:ext cx="8445500" cy="384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“solve” 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f(z</a:t>
            </a:r>
            <a:r>
              <a:rPr lang="en-US" sz="28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,z</a:t>
            </a:r>
            <a:r>
              <a:rPr lang="en-US" sz="28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8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8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8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8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8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800" b="1" baseline="-25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all</a:t>
            </a:r>
            <a:r>
              <a:rPr lang="en-US" sz="2800" b="1" baseline="-25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8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8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     </a:t>
            </a:r>
            <a:r>
              <a:rPr lang="en-US" sz="28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complex</a:t>
            </a:r>
          </a:p>
          <a:p>
            <a:pPr>
              <a:lnSpc>
                <a:spcPct val="110000"/>
              </a:lnSpc>
            </a:pPr>
            <a:endParaRPr lang="en-US" sz="2800" b="1" dirty="0">
              <a:latin typeface="Comic Sans MS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“solve” 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f(</a:t>
            </a:r>
            <a:r>
              <a:rPr lang="en-US" sz="2800" b="1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800" b="1" baseline="-25000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,</a:t>
            </a:r>
            <a:r>
              <a:rPr lang="en-US" sz="2800" b="1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800" b="1" baseline="-25000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8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8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800" b="1" dirty="0" err="1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800" b="1" baseline="-25000" dirty="0" err="1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8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8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one</a:t>
            </a:r>
            <a:r>
              <a:rPr lang="en-US" sz="28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8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8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      </a:t>
            </a:r>
            <a:r>
              <a:rPr lang="en-US" sz="28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simple/local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solidFill>
                  <a:prstClr val="black"/>
                </a:solidFill>
                <a:sym typeface="Symbol"/>
              </a:rPr>
              <a:t>                                                    </a:t>
            </a:r>
            <a:r>
              <a:rPr lang="en-US" sz="2800" b="1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800" b="1" dirty="0" err="1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800" b="1" baseline="-25000" dirty="0" err="1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j</a:t>
            </a:r>
            <a:r>
              <a:rPr lang="en-US" sz="2800" b="1" baseline="-25000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fixed)</a:t>
            </a:r>
            <a:endParaRPr lang="en-US" sz="2800" b="1" dirty="0">
              <a:latin typeface="Comic Sans MS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3366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   </a:t>
            </a:r>
          </a:p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3366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28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Some examples we don’t understand well…</a:t>
            </a:r>
          </a:p>
          <a:p>
            <a:pPr>
              <a:lnSpc>
                <a:spcPct val="110000"/>
              </a:lnSpc>
            </a:pPr>
            <a:endParaRPr lang="en-US" sz="2800" b="1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sz="2800" dirty="0"/>
          </a:p>
        </p:txBody>
      </p:sp>
      <p:sp>
        <p:nvSpPr>
          <p:cNvPr id="4" name="Diamond 3">
            <a:hlinkClick r:id="" action="ppaction://noaction"/>
            <a:extLst>
              <a:ext uri="{FF2B5EF4-FFF2-40B4-BE49-F238E27FC236}">
                <a16:creationId xmlns:a16="http://schemas.microsoft.com/office/drawing/2014/main" id="{EC1EB964-CE51-1546-8D02-4EEA25AA6F81}"/>
              </a:ext>
            </a:extLst>
          </p:cNvPr>
          <p:cNvSpPr/>
          <p:nvPr/>
        </p:nvSpPr>
        <p:spPr>
          <a:xfrm>
            <a:off x="8661399" y="6265319"/>
            <a:ext cx="482599" cy="592681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506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DCE17F5-F4BF-6F47-AEFB-CF24AA41BBC4}"/>
              </a:ext>
            </a:extLst>
          </p:cNvPr>
          <p:cNvSpPr txBox="1"/>
          <p:nvPr/>
        </p:nvSpPr>
        <p:spPr>
          <a:xfrm>
            <a:off x="1425846" y="5689943"/>
            <a:ext cx="7623809" cy="5808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400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57419E-A6EA-DE4A-8326-9388E39CE263}"/>
              </a:ext>
            </a:extLst>
          </p:cNvPr>
          <p:cNvSpPr txBox="1"/>
          <p:nvPr/>
        </p:nvSpPr>
        <p:spPr>
          <a:xfrm>
            <a:off x="2918564" y="4831953"/>
            <a:ext cx="964504" cy="35915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240326"/>
            <a:ext cx="9062866" cy="1888652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Alternate minimization on groups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endParaRPr lang="en-US" sz="2800" b="1" dirty="0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250" y="951001"/>
            <a:ext cx="8713616" cy="5326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Alt Minimization    (coordinate descent)</a:t>
            </a:r>
            <a:b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(statistics, optimization, machine learning,…)</a:t>
            </a:r>
            <a:endParaRPr lang="en-US" sz="20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“solve” 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f(z</a:t>
            </a:r>
            <a:r>
              <a:rPr lang="en-US" sz="20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,z</a:t>
            </a:r>
            <a:r>
              <a:rPr lang="en-US" sz="20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0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0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0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000" b="1" baseline="-25000" dirty="0" err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0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000" b="1" baseline="-25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all</a:t>
            </a:r>
            <a:r>
              <a:rPr lang="en-US" sz="2000" b="1" baseline="-25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0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0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     </a:t>
            </a:r>
            <a:r>
              <a:rPr lang="en-US" sz="20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complex</a:t>
            </a:r>
          </a:p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“solve” 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f(</a:t>
            </a:r>
            <a:r>
              <a:rPr lang="en-US" sz="2000" b="1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 b="1" baseline="-25000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,</a:t>
            </a:r>
            <a:r>
              <a:rPr lang="en-US" sz="2000" b="1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 b="1" baseline="-25000" dirty="0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0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0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sz="2000" b="1" dirty="0" err="1">
                <a:solidFill>
                  <a:srgbClr val="8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 b="1" baseline="-25000" dirty="0" err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000" b="1" dirty="0"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0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0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one</a:t>
            </a:r>
            <a:r>
              <a:rPr lang="en-US" sz="20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b="1" dirty="0" err="1">
                <a:latin typeface="Comic Sans MS" charset="0"/>
                <a:ea typeface="ＭＳ Ｐゴシック" charset="0"/>
                <a:cs typeface="ＭＳ Ｐゴシック" charset="0"/>
              </a:rPr>
              <a:t>z</a:t>
            </a:r>
            <a:r>
              <a:rPr lang="en-US" sz="2000" b="1" baseline="-25000" dirty="0" err="1"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000" b="1" baseline="-25000" dirty="0">
                <a:latin typeface="Comic Sans MS" charset="0"/>
                <a:ea typeface="ＭＳ Ｐゴシック" charset="0"/>
                <a:cs typeface="ＭＳ Ｐゴシック" charset="0"/>
              </a:rPr>
              <a:t>       </a:t>
            </a:r>
            <a:r>
              <a:rPr lang="en-US" sz="20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simple/local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solidFill>
                  <a:prstClr val="black"/>
                </a:solidFill>
                <a:sym typeface="Symbol"/>
              </a:rPr>
              <a:t>                                                    </a:t>
            </a:r>
            <a:endParaRPr lang="en-US" sz="2800" b="1" dirty="0">
              <a:solidFill>
                <a:srgbClr val="7030A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Here: group-theoretic framework 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400" b="1" dirty="0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= </a:t>
            </a:r>
            <a:r>
              <a:rPr lang="en-US" sz="2400" b="1" dirty="0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×</a:t>
            </a:r>
            <a:r>
              <a:rPr lang="en-US" sz="2400" b="1" dirty="0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×…….×</a:t>
            </a:r>
            <a:r>
              <a:rPr lang="en-US" sz="2400" b="1" dirty="0" err="1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400" b="1" baseline="-25000" dirty="0" err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 </a:t>
            </a:r>
            <a:r>
              <a:rPr lang="en-US" sz="2400" b="1" dirty="0" err="1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400" b="1" baseline="-25000" dirty="0" err="1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= </a:t>
            </a:r>
            <a:r>
              <a:rPr lang="en-US" sz="2400" b="1" dirty="0" err="1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SL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(C)  or </a:t>
            </a:r>
            <a:r>
              <a:rPr lang="en-US" sz="2400" b="1" dirty="0" err="1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ST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(C)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400" b="1" dirty="0">
                <a:solidFill>
                  <a:srgbClr val="F79646">
                    <a:lumMod val="75000"/>
                  </a:srgbClr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= </a:t>
            </a:r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1 </a:t>
            </a:r>
            <a:r>
              <a:rPr lang="en-US" sz="2400" dirty="0">
                <a:solidFill>
                  <a:srgbClr val="000000"/>
                </a:solidFill>
                <a:sym typeface="Symbol"/>
              </a:rPr>
              <a:t></a:t>
            </a:r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sym typeface="Symbol"/>
              </a:rPr>
              <a:t> </a:t>
            </a:r>
            <a:r>
              <a:rPr lang="en-US" sz="24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…… </a:t>
            </a:r>
            <a:r>
              <a:rPr lang="en-US" sz="2400" dirty="0">
                <a:solidFill>
                  <a:srgbClr val="000000"/>
                </a:solidFill>
                <a:sym typeface="Symbol"/>
              </a:rPr>
              <a:t></a:t>
            </a:r>
            <a:r>
              <a:rPr lang="en-US" sz="24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baseline="-25000" dirty="0" err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i 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= C</a:t>
            </a:r>
            <a:r>
              <a:rPr lang="en-US" sz="2400" b="1" baseline="30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,</a:t>
            </a:r>
            <a:r>
              <a:rPr lang="en-US" sz="2400" b="1" baseline="30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400" b="1" dirty="0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400" b="1" baseline="-25000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i  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acts on </a:t>
            </a:r>
            <a:r>
              <a:rPr lang="en-US" sz="2400" b="1" dirty="0" err="1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-fibers of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endParaRPr lang="en-US" sz="24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Goal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</a:rPr>
              <a:t>: Given</a:t>
            </a:r>
            <a:r>
              <a:rPr lang="en-US" sz="24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dirty="0" err="1">
                <a:sym typeface="Symbol"/>
              </a:rPr>
              <a:t></a:t>
            </a:r>
            <a:r>
              <a:rPr lang="en-US" sz="24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</a:rPr>
              <a:t>, scale it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endParaRPr lang="en-US" sz="2400" b="1" dirty="0">
              <a:solidFill>
                <a:srgbClr val="7030A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[THM]</a:t>
            </a:r>
            <a: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>
                <a:solidFill>
                  <a:srgbClr val="7030A0"/>
                </a:solidFill>
                <a:latin typeface="Comic Sans MS"/>
                <a:cs typeface="Comic Sans MS"/>
              </a:rPr>
              <a:t>Alt Min:  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v’</a:t>
            </a:r>
            <a:r>
              <a:rPr lang="en-US" sz="24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–”scaled”|&lt;</a:t>
            </a:r>
            <a:r>
              <a:rPr lang="en-US" sz="2400" b="1" dirty="0" err="1">
                <a:solidFill>
                  <a:srgbClr val="FF0000"/>
                </a:solidFill>
                <a:latin typeface="Lucida Grande"/>
                <a:ea typeface="Lucida Grande"/>
                <a:cs typeface="Lucida Grande"/>
              </a:rPr>
              <a:t>ε</a:t>
            </a:r>
            <a:r>
              <a:rPr lang="en-US" sz="24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in poly(|</a:t>
            </a:r>
            <a:r>
              <a:rPr lang="en-US" sz="2400" b="1" dirty="0">
                <a:solidFill>
                  <a:srgbClr val="FF66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4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|,</a:t>
            </a:r>
            <a:r>
              <a:rPr lang="en-US" sz="24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4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,1/</a:t>
            </a:r>
            <a:r>
              <a:rPr lang="en-US" sz="2400" b="1" dirty="0" err="1">
                <a:solidFill>
                  <a:srgbClr val="FF0000"/>
                </a:solidFill>
                <a:latin typeface="Lucida Grande"/>
                <a:ea typeface="Lucida Grande"/>
                <a:cs typeface="Lucida Grande"/>
              </a:rPr>
              <a:t>ε</a:t>
            </a:r>
            <a:r>
              <a:rPr lang="en-US" sz="24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) steps.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FE1AF-B252-234B-B892-44ADF72569B9}"/>
              </a:ext>
            </a:extLst>
          </p:cNvPr>
          <p:cNvSpPr txBox="1"/>
          <p:nvPr/>
        </p:nvSpPr>
        <p:spPr>
          <a:xfrm>
            <a:off x="7566944" y="3402253"/>
            <a:ext cx="1495922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</a:rPr>
              <a:t>-tensor</a:t>
            </a:r>
            <a:endParaRPr lang="en-US" dirty="0"/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E0D30E88-E267-DD4D-85B6-A9FAE727F98A}"/>
              </a:ext>
            </a:extLst>
          </p:cNvPr>
          <p:cNvSpPr/>
          <p:nvPr/>
        </p:nvSpPr>
        <p:spPr>
          <a:xfrm>
            <a:off x="7843636" y="2557416"/>
            <a:ext cx="836535" cy="838220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6BD024-1844-A84E-A23E-DFA970F87939}"/>
              </a:ext>
            </a:extLst>
          </p:cNvPr>
          <p:cNvSpPr txBox="1"/>
          <p:nvPr/>
        </p:nvSpPr>
        <p:spPr>
          <a:xfrm>
            <a:off x="349250" y="4290355"/>
            <a:ext cx="1952786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Non-convex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76498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5" grpId="0" animBg="1"/>
      <p:bldP spid="3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DAC7295-0EE7-8C40-B78A-C4C33A829B3B}"/>
              </a:ext>
            </a:extLst>
          </p:cNvPr>
          <p:cNvSpPr txBox="1"/>
          <p:nvPr/>
        </p:nvSpPr>
        <p:spPr>
          <a:xfrm>
            <a:off x="2684882" y="5447771"/>
            <a:ext cx="6473906" cy="126750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B42879-F79F-F245-A689-52B8B0BB48A0}"/>
              </a:ext>
            </a:extLst>
          </p:cNvPr>
          <p:cNvSpPr txBox="1"/>
          <p:nvPr/>
        </p:nvSpPr>
        <p:spPr>
          <a:xfrm>
            <a:off x="2774822" y="6239496"/>
            <a:ext cx="6243926" cy="52407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200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D4FAB9-0114-0D4F-8A45-3D30136B5AF7}"/>
              </a:ext>
            </a:extLst>
          </p:cNvPr>
          <p:cNvSpPr txBox="1"/>
          <p:nvPr/>
        </p:nvSpPr>
        <p:spPr>
          <a:xfrm>
            <a:off x="144512" y="2844732"/>
            <a:ext cx="8799085" cy="4405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200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92F4D-CF63-864F-B2BF-5FD7AFD3490B}"/>
              </a:ext>
            </a:extLst>
          </p:cNvPr>
          <p:cNvSpPr txBox="1"/>
          <p:nvPr/>
        </p:nvSpPr>
        <p:spPr>
          <a:xfrm>
            <a:off x="1319788" y="4894509"/>
            <a:ext cx="7623809" cy="5808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400" b="1" i="1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-240326"/>
            <a:ext cx="9062864" cy="191110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Alternate Minimization over groups</a:t>
            </a:r>
            <a:br>
              <a:rPr lang="en-US" sz="3200" b="1" dirty="0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200" b="1" dirty="0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Applications and analysis</a:t>
            </a:r>
            <a:endParaRPr lang="en-US" sz="3200" b="1" dirty="0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15192" y="1382618"/>
                <a:ext cx="9062864" cy="5344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sz="24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= </a:t>
                </a:r>
                <a:r>
                  <a:rPr lang="en-US" sz="24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1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×</a:t>
                </a:r>
                <a:r>
                  <a:rPr lang="en-US" sz="24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2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×…….×</a:t>
                </a:r>
                <a:r>
                  <a:rPr lang="en-US" sz="2400" b="1" dirty="0" err="1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400" b="1" baseline="-25000" dirty="0" err="1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k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    </a:t>
                </a:r>
                <a:r>
                  <a:rPr lang="en-US" sz="24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400" b="1" baseline="-25000" dirty="0">
                    <a:solidFill>
                      <a:srgbClr val="190EC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 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= </a:t>
                </a:r>
                <a:r>
                  <a:rPr lang="en-US" sz="2400" b="1" dirty="0" err="1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SL</a:t>
                </a:r>
                <a:r>
                  <a:rPr lang="en-US" sz="2400" b="1" baseline="-25000" dirty="0" err="1">
                    <a:solidFill>
                      <a:srgbClr val="0000FF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n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(C)  or </a:t>
                </a:r>
                <a:r>
                  <a:rPr lang="en-US" sz="2400" b="1" dirty="0" err="1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ST</a:t>
                </a:r>
                <a:r>
                  <a:rPr lang="en-US" sz="2400" b="1" baseline="-25000" dirty="0" err="1">
                    <a:solidFill>
                      <a:srgbClr val="0000FF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n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(C)</a:t>
                </a:r>
              </a:p>
              <a:p>
                <a:pPr lvl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sz="2400" b="1" dirty="0">
                    <a:solidFill>
                      <a:srgbClr val="F79646">
                        <a:lumMod val="75000"/>
                      </a:srgbClr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=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1 </a:t>
                </a:r>
                <a:r>
                  <a:rPr lang="en-US" sz="2400" dirty="0">
                    <a:solidFill>
                      <a:srgbClr val="000000"/>
                    </a:solidFill>
                    <a:sym typeface="Symbol"/>
                  </a:rPr>
                  <a:t>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sym typeface="Symbol"/>
                  </a:rPr>
                  <a:t>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…… </a:t>
                </a:r>
                <a:r>
                  <a:rPr lang="en-US" sz="2400" dirty="0">
                    <a:solidFill>
                      <a:srgbClr val="000000"/>
                    </a:solidFill>
                    <a:sym typeface="Symbol"/>
                  </a:rPr>
                  <a:t>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 err="1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k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  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>
                    <a:solidFill>
                      <a:srgbClr val="190EC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= C</a:t>
                </a:r>
                <a:r>
                  <a:rPr lang="en-US" sz="2400" b="1" baseline="30000" dirty="0">
                    <a:solidFill>
                      <a:srgbClr val="0000FF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n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,</a:t>
                </a:r>
                <a:r>
                  <a:rPr lang="en-US" sz="2400" b="1" baseline="30000" dirty="0">
                    <a:solidFill>
                      <a:srgbClr val="0000FF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 </a:t>
                </a:r>
                <a:r>
                  <a:rPr lang="en-US" sz="2400" b="1" dirty="0" err="1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400" b="1" baseline="-25000" dirty="0" err="1">
                    <a:solidFill>
                      <a:srgbClr val="190EC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</a:t>
                </a:r>
                <a:r>
                  <a:rPr lang="en-US" sz="2400" b="1" baseline="-25000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 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acts on </a:t>
                </a:r>
                <a:r>
                  <a:rPr lang="en-US" sz="2400" b="1" dirty="0" err="1">
                    <a:solidFill>
                      <a:srgbClr val="190EC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</a:t>
                </a:r>
                <a:r>
                  <a:rPr lang="en-US" sz="2400" b="1" dirty="0">
                    <a:solidFill>
                      <a:prstClr val="black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-fibers of V</a:t>
                </a:r>
              </a:p>
              <a:p>
                <a:pPr lvl="0">
                  <a:lnSpc>
                    <a:spcPct val="110000"/>
                  </a:lnSpc>
                  <a:spcBef>
                    <a:spcPct val="20000"/>
                  </a:spcBef>
                </a:pPr>
                <a:endParaRPr lang="en-US" sz="2400" b="1" dirty="0">
                  <a:solidFill>
                    <a:srgbClr val="FF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lvl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Goal</a:t>
                </a:r>
                <a:r>
                  <a:rPr lang="en-US" sz="24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: Given</a:t>
                </a:r>
                <a:r>
                  <a:rPr lang="en-US" sz="24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dirty="0" err="1">
                    <a:sym typeface="Symbol"/>
                  </a:rPr>
                  <a:t>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, scale it, or else determine that </a:t>
                </a:r>
                <a:r>
                  <a:rPr lang="en-US" sz="24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dirty="0" err="1">
                    <a:sym typeface="Symbol" charset="0"/>
                  </a:rPr>
                  <a:t></a:t>
                </a:r>
                <a:r>
                  <a:rPr lang="en-US" sz="2400" b="1" dirty="0" err="1">
                    <a:latin typeface="Comic Sans MS"/>
                    <a:cs typeface="Comic Sans MS"/>
                  </a:rPr>
                  <a:t>N</a:t>
                </a:r>
                <a:r>
                  <a:rPr lang="en-US" sz="2400" b="1" dirty="0"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G</a:t>
                </a:r>
                <a:r>
                  <a:rPr lang="en-US" sz="2400" b="1" dirty="0">
                    <a:latin typeface="Comic Sans MS"/>
                    <a:cs typeface="Comic Sans MS"/>
                  </a:rPr>
                  <a:t>)</a:t>
                </a:r>
                <a:endParaRPr lang="en-US" sz="2400" b="1" dirty="0">
                  <a:solidFill>
                    <a:srgbClr val="7030A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marL="342900" indent="-342900">
                  <a:lnSpc>
                    <a:spcPct val="110000"/>
                  </a:lnSpc>
                  <a:buFontTx/>
                  <a:buChar char="-"/>
                </a:pPr>
                <a:r>
                  <a:rPr lang="en-US" sz="24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k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=2, Matrix Scaling, Operator Scaling</a:t>
                </a:r>
              </a:p>
              <a:p>
                <a:pPr marL="342900" indent="-342900">
                  <a:lnSpc>
                    <a:spcPct val="110000"/>
                  </a:lnSpc>
                  <a:buFontTx/>
                  <a:buChar char="-"/>
                </a:pPr>
                <a:r>
                  <a:rPr lang="en-US" sz="24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k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=3,  Kronecker coefficients </a:t>
                </a:r>
                <a:r>
                  <a:rPr lang="en-US" sz="2400" b="1" dirty="0">
                    <a:solidFill>
                      <a:srgbClr val="8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(Representation Theory)</a:t>
                </a:r>
              </a:p>
              <a:p>
                <a:pPr marL="342900" indent="-342900">
                  <a:lnSpc>
                    <a:spcPct val="110000"/>
                  </a:lnSpc>
                  <a:buFontTx/>
                  <a:buChar char="-"/>
                </a:pP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Any </a:t>
                </a:r>
                <a:r>
                  <a:rPr lang="en-US" sz="24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k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, Entanglement distillation </a:t>
                </a:r>
                <a:r>
                  <a:rPr lang="en-US" sz="2400" b="1" dirty="0">
                    <a:solidFill>
                      <a:srgbClr val="8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(Quantum Inf Theory)</a:t>
                </a:r>
              </a:p>
              <a:p>
                <a:pPr marL="342900" indent="-342900">
                  <a:lnSpc>
                    <a:spcPct val="110000"/>
                  </a:lnSpc>
                  <a:buFontTx/>
                  <a:buChar char="-"/>
                </a:pP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Any </a:t>
                </a:r>
                <a:r>
                  <a:rPr lang="en-US" sz="24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k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, Slice-rank of tensors </a:t>
                </a:r>
                <a:r>
                  <a:rPr lang="en-US" sz="2400" b="1" dirty="0">
                    <a:solidFill>
                      <a:srgbClr val="8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(Combinatorics)</a:t>
                </a:r>
                <a:endParaRPr lang="en-US" sz="2400" b="1" dirty="0">
                  <a:solidFill>
                    <a:srgbClr val="008000"/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[THM]</a:t>
                </a:r>
                <a:r>
                  <a:rPr lang="en-US" sz="28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Alt Min:  </a:t>
                </a:r>
                <a:r>
                  <a:rPr lang="en-US" sz="24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|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v’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–”scaled”|&lt;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ε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 in poly(|</a:t>
                </a:r>
                <a:r>
                  <a:rPr lang="en-US" sz="2400" b="1" dirty="0">
                    <a:solidFill>
                      <a:srgbClr val="FF66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|,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n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,1/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ε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) steps.</a:t>
                </a:r>
              </a:p>
              <a:p>
                <a:pPr lvl="0"/>
                <a:r>
                  <a:rPr lang="en-US" sz="2400" b="1" dirty="0">
                    <a:latin typeface="Comic Sans MS"/>
                    <a:cs typeface="Comic Sans MS"/>
                  </a:rPr>
                  <a:t>                   -</a:t>
                </a:r>
                <a:r>
                  <a:rPr lang="en-US" sz="2400" b="1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|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>
                    <a:solidFill>
                      <a:srgbClr val="FF0000"/>
                    </a:solidFill>
                    <a:latin typeface="PT Mono"/>
                    <a:cs typeface="PT Mono"/>
                  </a:rPr>
                  <a:t>i</a:t>
                </a:r>
                <a:r>
                  <a:rPr lang="en-US" sz="2400" b="1" dirty="0">
                    <a:latin typeface="Comic Sans MS"/>
                    <a:cs typeface="PT Mono"/>
                  </a:rPr>
                  <a:t>|</a:t>
                </a:r>
                <a:r>
                  <a:rPr lang="en-US" sz="2400" b="1" dirty="0">
                    <a:latin typeface="Comic Sans MS"/>
                    <a:cs typeface="Comic Sans MS"/>
                  </a:rPr>
                  <a:t> ≤ 1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                      (easy)</a:t>
                </a:r>
                <a:endParaRPr lang="en-US" sz="2400" b="1" dirty="0">
                  <a:latin typeface="Comic Sans MS"/>
                  <a:cs typeface="Comic Sans MS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latin typeface="Comic Sans MS"/>
                    <a:cs typeface="Comic Sans MS"/>
                  </a:rPr>
                  <a:t>                   - 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|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baseline="-25000" dirty="0">
                    <a:solidFill>
                      <a:srgbClr val="FF0000"/>
                    </a:solidFill>
                    <a:latin typeface="PT Mono"/>
                    <a:cs typeface="PT Mono"/>
                  </a:rPr>
                  <a:t>i</a:t>
                </a:r>
                <a:r>
                  <a:rPr lang="en-US" sz="2400" b="1" dirty="0">
                    <a:latin typeface="Comic Sans MS"/>
                    <a:cs typeface="PT Mono"/>
                  </a:rPr>
                  <a:t>|</a:t>
                </a:r>
                <a:r>
                  <a:rPr lang="en-US" sz="2400" b="1" dirty="0">
                    <a:latin typeface="Comic Sans MS"/>
                    <a:cs typeface="Comic Sans MS"/>
                  </a:rPr>
                  <a:t> grows</a:t>
                </a:r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*</a:t>
                </a:r>
                <a:r>
                  <a:rPr lang="en-US" sz="2400" b="1" dirty="0">
                    <a:latin typeface="Comic Sans MS"/>
                    <a:cs typeface="Comic Sans MS"/>
                  </a:rPr>
                  <a:t> by 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1+1/n</a:t>
                </a:r>
                <a:r>
                  <a:rPr lang="en-US" sz="2400" b="1" dirty="0">
                    <a:latin typeface="Comic Sans MS"/>
                    <a:cs typeface="Comic Sans MS"/>
                  </a:rPr>
                  <a:t>)     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(AMGM)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>
                    <a:latin typeface="Comic Sans MS"/>
                    <a:cs typeface="Comic Sans MS"/>
                  </a:rPr>
                  <a:t>                   -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charset="0"/>
                      </a:rPr>
                      <m:t>∉</m:t>
                    </m:r>
                  </m:oMath>
                </a14:m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N(</a:t>
                </a:r>
                <a:r>
                  <a:rPr lang="en-US" sz="24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ＭＳ Ｐゴシック" charset="0"/>
                  </a:rPr>
                  <a:t>)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>
                    <a:latin typeface="Comic Sans MS"/>
                    <a:cs typeface="Comic Sans MS"/>
                    <a:sym typeface="Wingdings"/>
                  </a:rPr>
                  <a:t>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|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|</a:t>
                </a:r>
                <a:r>
                  <a:rPr lang="en-US" sz="2400" b="1" dirty="0">
                    <a:latin typeface="Comic Sans MS"/>
                    <a:cs typeface="Comic Sans MS"/>
                  </a:rPr>
                  <a:t>&gt;</a:t>
                </a:r>
                <a:r>
                  <a:rPr lang="en-US" sz="2400" b="1" dirty="0">
                    <a:solidFill>
                      <a:srgbClr val="008000"/>
                    </a:solidFill>
                    <a:latin typeface="Comic Sans MS"/>
                    <a:cs typeface="Comic Sans MS"/>
                  </a:rPr>
                  <a:t>exp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4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-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2400" b="1" baseline="30000" dirty="0" err="1">
                    <a:solidFill>
                      <a:srgbClr val="0000FF"/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) 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(</a:t>
                </a:r>
                <a:r>
                  <a:rPr lang="en-US" sz="2400" b="1" dirty="0" err="1">
                    <a:solidFill>
                      <a:srgbClr val="C0504D"/>
                    </a:solidFill>
                    <a:latin typeface="Comic Sans MS"/>
                    <a:cs typeface="Comic Sans MS"/>
                  </a:rPr>
                  <a:t>inv+rep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400" b="1" dirty="0" err="1">
                    <a:solidFill>
                      <a:srgbClr val="C0504D"/>
                    </a:solidFill>
                    <a:latin typeface="Comic Sans MS"/>
                    <a:cs typeface="Comic Sans MS"/>
                  </a:rPr>
                  <a:t>th.</a:t>
                </a:r>
                <a:r>
                  <a:rPr lang="en-US" sz="2400" b="1" dirty="0">
                    <a:solidFill>
                      <a:srgbClr val="C0504D"/>
                    </a:solidFill>
                    <a:latin typeface="Comic Sans MS"/>
                    <a:cs typeface="Comic Sans MS"/>
                  </a:rPr>
                  <a:t> ++)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92" y="1382618"/>
                <a:ext cx="9062864" cy="5344925"/>
              </a:xfrm>
              <a:prstGeom prst="rect">
                <a:avLst/>
              </a:prstGeom>
              <a:blipFill>
                <a:blip r:embed="rId2"/>
                <a:stretch>
                  <a:fillRect l="-1259" t="-948" b="-1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be 2">
            <a:extLst>
              <a:ext uri="{FF2B5EF4-FFF2-40B4-BE49-F238E27FC236}">
                <a16:creationId xmlns:a16="http://schemas.microsoft.com/office/drawing/2014/main" id="{E0D30E88-E267-DD4D-85B6-A9FAE727F98A}"/>
              </a:ext>
            </a:extLst>
          </p:cNvPr>
          <p:cNvSpPr/>
          <p:nvPr/>
        </p:nvSpPr>
        <p:spPr>
          <a:xfrm>
            <a:off x="8294202" y="777587"/>
            <a:ext cx="836535" cy="838220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FE1AF-B252-234B-B892-44ADF72569B9}"/>
              </a:ext>
            </a:extLst>
          </p:cNvPr>
          <p:cNvSpPr txBox="1"/>
          <p:nvPr/>
        </p:nvSpPr>
        <p:spPr>
          <a:xfrm>
            <a:off x="8017386" y="1501262"/>
            <a:ext cx="1045479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1600" b="1" dirty="0">
                <a:latin typeface="Comic Sans MS" charset="0"/>
                <a:ea typeface="ＭＳ Ｐゴシック" charset="0"/>
                <a:cs typeface="ＭＳ Ｐゴシック" charset="0"/>
              </a:rPr>
              <a:t>-tensor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970023-058F-664D-A9BD-D403549DAAB9}"/>
              </a:ext>
            </a:extLst>
          </p:cNvPr>
          <p:cNvSpPr txBox="1"/>
          <p:nvPr/>
        </p:nvSpPr>
        <p:spPr>
          <a:xfrm>
            <a:off x="119920" y="5502746"/>
            <a:ext cx="2788172" cy="1212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Same </a:t>
            </a:r>
            <a:r>
              <a:rPr lang="en-US" sz="2400" b="1" dirty="0" err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alg</a:t>
            </a:r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, 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“same” analysis. </a:t>
            </a:r>
          </a:p>
          <a:p>
            <a:r>
              <a:rPr lang="en-US" sz="2400" b="1" dirty="0">
                <a:solidFill>
                  <a:srgbClr val="7030A0"/>
                </a:solidFill>
                <a:latin typeface="Comic Sans MS" charset="0"/>
                <a:ea typeface="ＭＳ Ｐゴシック" charset="0"/>
              </a:rPr>
              <a:t>Potential: |.|</a:t>
            </a:r>
            <a:r>
              <a:rPr lang="en-US" sz="2400" b="1" baseline="-25000" dirty="0">
                <a:solidFill>
                  <a:srgbClr val="7030A0"/>
                </a:solidFill>
                <a:latin typeface="Comic Sans MS" charset="0"/>
                <a:ea typeface="ＭＳ Ｐゴシック" charset="0"/>
              </a:rPr>
              <a:t>2</a:t>
            </a:r>
            <a:endParaRPr lang="en-US" sz="2400" baseline="-25000" dirty="0">
              <a:solidFill>
                <a:srgbClr val="7030A0"/>
              </a:solidFill>
            </a:endParaRP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F719FA35-06D2-5D4F-87ED-355138A9249D}"/>
              </a:ext>
            </a:extLst>
          </p:cNvPr>
          <p:cNvSpPr/>
          <p:nvPr/>
        </p:nvSpPr>
        <p:spPr>
          <a:xfrm>
            <a:off x="6489666" y="3454285"/>
            <a:ext cx="2101716" cy="807619"/>
          </a:xfrm>
          <a:prstGeom prst="wedgeRoundRectCallout">
            <a:avLst>
              <a:gd name="adj1" fmla="val 4585"/>
              <a:gd name="adj2" fmla="val 149759"/>
              <a:gd name="adj3" fmla="val 16667"/>
            </a:avLst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Sometimes 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not enough!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8CF7C4E0-1377-4345-BD98-02A400C035F4}"/>
              </a:ext>
            </a:extLst>
          </p:cNvPr>
          <p:cNvSpPr/>
          <p:nvPr/>
        </p:nvSpPr>
        <p:spPr>
          <a:xfrm>
            <a:off x="433727" y="886040"/>
            <a:ext cx="7860475" cy="4672894"/>
          </a:xfrm>
          <a:prstGeom prst="cloud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90EC2"/>
                </a:solidFill>
                <a:latin typeface="Comic Sans MS" panose="030F0902030302020204" pitchFamily="66" charset="0"/>
              </a:rPr>
              <a:t>Why does such a simple greedy algorithm converge?</a:t>
            </a:r>
          </a:p>
          <a:p>
            <a:pPr algn="ctr"/>
            <a:endParaRPr lang="en-US" sz="2400" b="1" dirty="0">
              <a:solidFill>
                <a:srgbClr val="190EC2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US" sz="2400" b="1" dirty="0">
                <a:solidFill>
                  <a:srgbClr val="190EC2"/>
                </a:solidFill>
                <a:latin typeface="Comic Sans MS" panose="030F0902030302020204" pitchFamily="66" charset="0"/>
              </a:rPr>
              <a:t>What connects scaling and </a:t>
            </a:r>
            <a:r>
              <a:rPr lang="en-US" sz="2400" b="1" dirty="0" err="1">
                <a:solidFill>
                  <a:srgbClr val="190EC2"/>
                </a:solidFill>
                <a:latin typeface="Comic Sans MS" panose="030F0902030302020204" pitchFamily="66" charset="0"/>
              </a:rPr>
              <a:t>nullcone</a:t>
            </a:r>
            <a:r>
              <a:rPr lang="en-US" sz="2400" b="1" dirty="0">
                <a:solidFill>
                  <a:srgbClr val="190EC2"/>
                </a:solidFill>
                <a:latin typeface="Comic Sans MS" panose="030F0902030302020204" pitchFamily="66" charset="0"/>
              </a:rPr>
              <a:t> problems? </a:t>
            </a:r>
          </a:p>
          <a:p>
            <a:pPr algn="ctr"/>
            <a:endParaRPr lang="en-US" sz="2400" b="1" dirty="0">
              <a:solidFill>
                <a:srgbClr val="190EC2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US" sz="2400" b="1" dirty="0">
                <a:solidFill>
                  <a:srgbClr val="190EC2"/>
                </a:solidFill>
                <a:latin typeface="Comic Sans MS" panose="030F0902030302020204" pitchFamily="66" charset="0"/>
              </a:rPr>
              <a:t>Non-product groups? (no alternate minimization)</a:t>
            </a:r>
            <a:endParaRPr lang="en-US" dirty="0">
              <a:solidFill>
                <a:srgbClr val="190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31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5" grpId="0" animBg="1"/>
      <p:bldP spid="11" grpId="0" animBg="1"/>
      <p:bldP spid="12" grpId="0" animBg="1"/>
      <p:bldP spid="4" grpId="0"/>
      <p:bldP spid="14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-207173"/>
            <a:ext cx="8445500" cy="146253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Applications &amp; Connections</a:t>
            </a:r>
            <a:endParaRPr lang="en-US" sz="3600" b="1" dirty="0">
              <a:solidFill>
                <a:srgbClr val="660066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84924"/>
            <a:ext cx="8343900" cy="5827356"/>
          </a:xfrm>
        </p:spPr>
        <p:txBody>
          <a:bodyPr>
            <a:normAutofit fontScale="77500" lnSpcReduction="20000"/>
          </a:bodyPr>
          <a:lstStyle/>
          <a:p>
            <a:pPr algn="l" eaLnBrk="1" hangingPunct="1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Non-commutative Algebra</a:t>
            </a:r>
          </a:p>
          <a:p>
            <a:pPr algn="l" eaLnBrk="1" hangingPunct="1"/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Word problem in free skew fields</a:t>
            </a:r>
          </a:p>
          <a:p>
            <a:pPr algn="l" eaLnBrk="1" hangingPunct="1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Invariant Theory</a:t>
            </a:r>
          </a:p>
          <a:p>
            <a:pPr lvl="0" algn="l"/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2600" b="1" dirty="0" err="1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Nullcone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membership &amp; orbit closure intersection</a:t>
            </a:r>
          </a:p>
          <a:p>
            <a:pPr lvl="0"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Quantum Information Theory</a:t>
            </a:r>
          </a:p>
          <a:p>
            <a:pPr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Positive operators, quantum marginals</a:t>
            </a:r>
          </a:p>
          <a:p>
            <a:pPr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Analysis</a:t>
            </a:r>
          </a:p>
          <a:p>
            <a:pPr algn="l"/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2600" b="1" dirty="0" err="1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Brascamp-Lieb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inequalities</a:t>
            </a:r>
          </a:p>
          <a:p>
            <a:pPr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Operator Theory</a:t>
            </a:r>
          </a:p>
          <a:p>
            <a:pPr algn="l"/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2600" b="1" dirty="0" err="1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Pauslen’s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problem on Parseval frames</a:t>
            </a:r>
          </a:p>
          <a:p>
            <a:pPr lvl="0"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Statistics</a:t>
            </a:r>
          </a:p>
          <a:p>
            <a:pPr lvl="0" algn="l"/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MLE in Gaussian models, Tyler’s M-approximation</a:t>
            </a:r>
          </a:p>
          <a:p>
            <a:pPr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Computational complexity </a:t>
            </a:r>
          </a:p>
          <a:p>
            <a:pPr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Symbolic matrices, algebraic identities, lower bounds</a:t>
            </a:r>
            <a:endParaRPr lang="en-US" sz="2600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Optimization</a:t>
            </a:r>
          </a:p>
          <a:p>
            <a:pPr algn="l"/>
            <a:r>
              <a:rPr lang="en-US" sz="26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Efficiently solving certain general families of  </a:t>
            </a:r>
            <a:endParaRPr lang="en-US" sz="2600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algn="l"/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- Quadratic systems of equations</a:t>
            </a:r>
          </a:p>
          <a:p>
            <a:pPr algn="l"/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 - Exponentially large linear LPs</a:t>
            </a:r>
          </a:p>
          <a:p>
            <a:pPr algn="l"/>
            <a:endParaRPr lang="en-US" sz="2400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algn="l"/>
            <a:endParaRPr lang="en-US" sz="2600" b="1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algn="l"/>
            <a:endParaRPr lang="en-US" sz="2600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algn="l"/>
            <a:endParaRPr lang="en-US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lvl="0" algn="l"/>
            <a:endParaRPr lang="en-US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algn="l" eaLnBrk="1" hangingPunct="1"/>
            <a:endParaRPr lang="en-US" b="1" dirty="0">
              <a:solidFill>
                <a:srgbClr val="008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b="1" dirty="0"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dirty="0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758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6145" y="2406998"/>
            <a:ext cx="8419483" cy="268526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Unification &amp; generalization II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Non-commutative duality,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Geodesic convexity,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Moment map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endParaRPr lang="en-US" sz="2800" b="1" dirty="0">
              <a:solidFill>
                <a:srgbClr val="0000FF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8777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42232" y="735780"/>
            <a:ext cx="8388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139361" y="5354076"/>
            <a:ext cx="13467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365764" y="1848163"/>
            <a:ext cx="8151035" cy="2076510"/>
            <a:chOff x="811027" y="4661475"/>
            <a:chExt cx="8151035" cy="2076510"/>
          </a:xfrm>
        </p:grpSpPr>
        <p:sp>
          <p:nvSpPr>
            <p:cNvPr id="4" name="Rectangle 3"/>
            <p:cNvSpPr/>
            <p:nvPr/>
          </p:nvSpPr>
          <p:spPr>
            <a:xfrm>
              <a:off x="190035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5744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209842" y="48138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362242" y="49662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514642" y="51186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667042" y="52710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19442" y="5423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971842" y="55758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33213" y="5471116"/>
              <a:ext cx="4766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1</a:t>
              </a:r>
              <a:endParaRPr lang="en-US" sz="2000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3042" y="6337875"/>
              <a:ext cx="5050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m</a:t>
              </a:r>
              <a:endParaRPr lang="en-US" sz="2000" baseline="-25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37985" y="5662798"/>
              <a:ext cx="4766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0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2</a:t>
              </a:r>
              <a:endParaRPr lang="en-US" sz="2000" baseline="-25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30439" y="5632965"/>
              <a:ext cx="3722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endParaRPr lang="en-US" sz="2000" baseline="-250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11027" y="4669841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1114" y="56413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R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992881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62248" y="564970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C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01372" y="4669841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183831" y="5641331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R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047662" y="4661475"/>
              <a:ext cx="914400" cy="91440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17029" y="5649704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660066"/>
                  </a:solidFill>
                  <a:latin typeface="Comic Sans MS"/>
                  <a:cs typeface="Comic Sans MS"/>
                </a:rPr>
                <a:t>C</a:t>
              </a:r>
              <a:endParaRPr lang="en-US" sz="2000" baseline="-25000" dirty="0">
                <a:solidFill>
                  <a:srgbClr val="660066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935292" y="4809509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097626" y="4803695"/>
              <a:ext cx="650821" cy="6616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3976613" y="794581"/>
            <a:ext cx="0" cy="37161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8365" y="3981307"/>
            <a:ext cx="81756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Alg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sz="2400" b="1" dirty="0">
                <a:latin typeface="Comic Sans MS"/>
                <a:cs typeface="Comic Sans MS"/>
              </a:rPr>
              <a:t>Alt. min.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T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 err="1">
                <a:latin typeface="Comic Sans MS"/>
                <a:cs typeface="Comic Sans MS"/>
              </a:rPr>
              <a:t>x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T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>
                <a:latin typeface="Comic Sans MS"/>
                <a:cs typeface="Comic Sans MS"/>
              </a:rPr>
              <a:t>        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Alg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: </a:t>
            </a:r>
            <a:r>
              <a:rPr lang="en-US" sz="2400" b="1" dirty="0">
                <a:latin typeface="Comic Sans MS"/>
                <a:cs typeface="Comic Sans MS"/>
              </a:rPr>
              <a:t>Alt. min. 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GL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r>
              <a:rPr lang="en-US" sz="2400" b="1" dirty="0" err="1">
                <a:latin typeface="Comic Sans MS"/>
                <a:cs typeface="Comic Sans MS"/>
              </a:rPr>
              <a:t>x</a:t>
            </a:r>
            <a:r>
              <a:rPr lang="en-US" sz="2400" b="1" dirty="0" err="1">
                <a:solidFill>
                  <a:srgbClr val="C00000"/>
                </a:solidFill>
                <a:latin typeface="Comic Sans MS"/>
                <a:cs typeface="Comic Sans MS"/>
              </a:rPr>
              <a:t>GL</a:t>
            </a:r>
            <a:r>
              <a:rPr lang="en-US" sz="2400" b="1" baseline="-25000" dirty="0" err="1">
                <a:solidFill>
                  <a:srgbClr val="190EC2"/>
                </a:solidFill>
                <a:latin typeface="Comic Sans MS"/>
                <a:cs typeface="Comic Sans MS"/>
              </a:rPr>
              <a:t>n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(Diagonal group)</a:t>
            </a:r>
            <a:r>
              <a:rPr lang="en-US" sz="2400" b="1" baseline="30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        (General linear group)</a:t>
            </a:r>
            <a:r>
              <a:rPr lang="en-US" sz="2400" b="1" baseline="30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   action on matrices            action on tensors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092" y="682971"/>
            <a:ext cx="7758259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Goal: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Matrix Scaling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       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Operator Scaling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 A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1=1,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30000" dirty="0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1=1           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   </a:t>
            </a:r>
            <a:r>
              <a:rPr lang="en-US" sz="2400" dirty="0">
                <a:sym typeface="Symbol"/>
              </a:rPr>
              <a:t></a:t>
            </a:r>
            <a:r>
              <a:rPr lang="en-US" sz="2400" b="1" baseline="-25000" dirty="0" err="1">
                <a:latin typeface="Comic Sans MS"/>
                <a:cs typeface="Comic Sans MS"/>
              </a:rPr>
              <a:t>i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baseline="30000" dirty="0" err="1">
                <a:solidFill>
                  <a:srgbClr val="0000FF"/>
                </a:solidFill>
                <a:latin typeface="Comic Sans MS"/>
                <a:cs typeface="Comic Sans MS"/>
              </a:rPr>
              <a:t>t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365" y="5338579"/>
            <a:ext cx="9243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Analysis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: </a:t>
            </a:r>
            <a:r>
              <a:rPr lang="en-US" sz="2200" b="1" dirty="0">
                <a:latin typeface="Comic Sans MS"/>
                <a:cs typeface="Comic Sans MS"/>
              </a:rPr>
              <a:t>minimize a potential function (</a:t>
            </a:r>
            <a:r>
              <a:rPr lang="en-US" sz="2200" b="1" dirty="0">
                <a:solidFill>
                  <a:srgbClr val="FF0000"/>
                </a:solidFill>
                <a:latin typeface="Comic Sans MS"/>
                <a:cs typeface="Comic Sans MS"/>
              </a:rPr>
              <a:t>permanent, capacity, L</a:t>
            </a:r>
            <a:r>
              <a:rPr lang="en-US" sz="2200" b="1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sz="2200" b="1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D0CBC8-C77A-4D4C-8347-79149463CA07}"/>
              </a:ext>
            </a:extLst>
          </p:cNvPr>
          <p:cNvSpPr txBox="1"/>
          <p:nvPr/>
        </p:nvSpPr>
        <p:spPr>
          <a:xfrm>
            <a:off x="163081" y="6034064"/>
            <a:ext cx="4766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9010"/>
                </a:solidFill>
                <a:latin typeface="Comic Sans MS"/>
                <a:cs typeface="Comic Sans MS"/>
              </a:rPr>
              <a:t>Let’s switch analysis with goal!</a:t>
            </a:r>
            <a:endParaRPr lang="en-US" sz="2200" b="1" dirty="0">
              <a:solidFill>
                <a:srgbClr val="00901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1053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49179" y="45721"/>
            <a:ext cx="8486845" cy="159227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Non-commutative duality</a:t>
            </a:r>
            <a:b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endParaRPr lang="en-US" sz="2800" b="1" dirty="0">
              <a:solidFill>
                <a:srgbClr val="0000FF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0BDC18-108D-FA47-933C-8E60FA5DDB5C}"/>
                  </a:ext>
                </a:extLst>
              </p:cNvPr>
              <p:cNvSpPr txBox="1"/>
              <p:nvPr/>
            </p:nvSpPr>
            <p:spPr>
              <a:xfrm>
                <a:off x="200811" y="1058878"/>
                <a:ext cx="8983579" cy="5652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 acts on </a:t>
                </a:r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    </a:t>
                </a:r>
                <a:r>
                  <a:rPr lang="en-US" sz="24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(</a:t>
                </a:r>
                <a:r>
                  <a:rPr lang="en-US" sz="24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 </a:t>
                </a:r>
                <a:r>
                  <a:rPr lang="en-US" sz="24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matrix group, </a:t>
                </a:r>
                <a:r>
                  <a:rPr lang="en-US" sz="2400" b="1" dirty="0">
                    <a:solidFill>
                      <a:schemeClr val="accent6">
                        <a:lumMod val="75000"/>
                      </a:schemeClr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  </a:t>
                </a:r>
                <a:r>
                  <a:rPr lang="en-US" sz="24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vector space)</a:t>
                </a:r>
              </a:p>
              <a:p>
                <a:pPr>
                  <a:lnSpc>
                    <a:spcPct val="110000"/>
                  </a:lnSpc>
                </a:pPr>
                <a:endPara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solidFill>
                      <a:srgbClr val="0000FF"/>
                    </a:solidFill>
                    <a:latin typeface="Comic Sans MS"/>
                    <a:cs typeface="Comic Sans MS"/>
                  </a:rPr>
                  <a:t>Goal: </a:t>
                </a:r>
                <a:r>
                  <a:rPr lang="en-US" sz="28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given </a:t>
                </a:r>
                <a:r>
                  <a:rPr lang="en-US" sz="28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800" dirty="0" err="1">
                    <a:sym typeface="Symbol"/>
                  </a:rPr>
                  <a:t></a:t>
                </a:r>
                <a:r>
                  <a:rPr lang="en-US" sz="2800" b="1" dirty="0" err="1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  </a:t>
                </a:r>
                <a:r>
                  <a:rPr lang="en-US" sz="28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compute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800" b="1" dirty="0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f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</a:t>
                </a:r>
                <a:r>
                  <a:rPr lang="en-US" sz="28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) = </a:t>
                </a:r>
                <a:r>
                  <a:rPr lang="en-US" sz="2800" b="1" dirty="0" err="1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inf</a:t>
                </a:r>
                <a:r>
                  <a:rPr lang="en-US" sz="2800" b="1" baseline="-25000" dirty="0" err="1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800" baseline="-25000" dirty="0" err="1">
                    <a:sym typeface="Symbol"/>
                  </a:rPr>
                  <a:t></a:t>
                </a:r>
                <a:r>
                  <a:rPr lang="en-US" sz="2800" b="1" baseline="-25000" dirty="0" err="1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|</a:t>
                </a:r>
                <a:r>
                  <a:rPr lang="en-US" sz="2800" b="1" dirty="0">
                    <a:solidFill>
                      <a:srgbClr val="660066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</a:t>
                </a:r>
                <a:r>
                  <a:rPr lang="en-US" sz="28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|</a:t>
                </a:r>
                <a:r>
                  <a:rPr lang="en-US" sz="2800" b="1" baseline="-25000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2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(find the lightest vector in the orbit of </a:t>
                </a:r>
                <a:r>
                  <a:rPr lang="en-US" sz="24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4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)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solidFill>
                      <a:schemeClr val="accent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How to certify </a:t>
                </a:r>
                <a:r>
                  <a:rPr lang="en-US" sz="2800" b="1" dirty="0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f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</a:t>
                </a:r>
                <a:r>
                  <a:rPr lang="en-US" sz="28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)&gt;0</a:t>
                </a: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? Invariant </a:t>
                </a:r>
                <a:r>
                  <a:rPr lang="en-US" sz="2800" b="1" dirty="0">
                    <a:solidFill>
                      <a:srgbClr val="190EC2"/>
                    </a:solidFill>
                    <a:latin typeface="Lucida Grande"/>
                    <a:ea typeface="Lucida Grande"/>
                    <a:cs typeface="Lucida Grande"/>
                  </a:rPr>
                  <a:t>p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</a:t>
                </a:r>
                <a:r>
                  <a:rPr lang="en-US" sz="28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ＭＳ Ｐゴシック" charset="0"/>
                      </a:rPr>
                      <m:t>≠</m:t>
                    </m:r>
                  </m:oMath>
                </a14:m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0!</a:t>
                </a:r>
                <a:endParaRPr lang="en-US" sz="2800" b="1" dirty="0">
                  <a:solidFill>
                    <a:srgbClr val="008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solidFill>
                      <a:srgbClr val="008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[Kempf-Ness’79] </a:t>
                </a:r>
                <a:r>
                  <a:rPr lang="en-US" sz="2800" b="1" dirty="0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f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</a:t>
                </a:r>
                <a:r>
                  <a:rPr lang="en-US" sz="28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)&gt;0 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  <a:sym typeface="Wingdings"/>
                  </a:rPr>
                  <a:t> </a:t>
                </a:r>
                <a:r>
                  <a:rPr lang="en-US" sz="2800" b="1" dirty="0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µ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(</a:t>
                </a:r>
                <a:r>
                  <a:rPr lang="en-US" sz="28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v*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)=</a:t>
                </a:r>
                <a:r>
                  <a:rPr lang="en-US" sz="2800" b="1" u="sng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0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, </a:t>
                </a:r>
                <a:r>
                  <a:rPr lang="en-US" sz="2800" b="1" dirty="0">
                    <a:solidFill>
                      <a:srgbClr val="E46C0A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v*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ＭＳ Ｐゴシック" charset="0"/>
                      </a:rPr>
                      <m:t>≠</m:t>
                    </m:r>
                  </m:oMath>
                </a14:m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0</a:t>
                </a:r>
                <a:endParaRPr lang="en-US" sz="2800" b="1" u="sng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µ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US" sz="2800" b="1" dirty="0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moment map</a:t>
                </a:r>
                <a:r>
                  <a:rPr lang="en-US" sz="2800" b="1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: non-commutative </a:t>
                </a:r>
                <a:r>
                  <a:rPr lang="en-US" sz="2800" b="1" dirty="0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gradient</a:t>
                </a: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       </a:t>
                </a:r>
                <a:endParaRPr lang="en-US" sz="2800" b="1" dirty="0">
                  <a:solidFill>
                    <a:srgbClr val="C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 marL="457200" indent="-457200">
                  <a:lnSpc>
                    <a:spcPct val="110000"/>
                  </a:lnSpc>
                  <a:buFontTx/>
                  <a:buChar char="-"/>
                </a:pP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Minimizing </a:t>
                </a:r>
                <a:r>
                  <a:rPr lang="en-US" sz="2800" b="1" dirty="0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</a:rPr>
                  <a:t>µ </a:t>
                </a: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is a scaling problem, dual to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minimizing </a:t>
                </a:r>
                <a:r>
                  <a:rPr lang="en-US" sz="2800" b="1" dirty="0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</a:rPr>
                  <a:t>|.|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</a:rPr>
                  <a:t>2</a:t>
                </a:r>
                <a:r>
                  <a:rPr lang="en-US" sz="2800" b="1" dirty="0">
                    <a:solidFill>
                      <a:srgbClr val="7030A0"/>
                    </a:solidFill>
                    <a:latin typeface="Comic Sans MS" charset="0"/>
                    <a:ea typeface="ＭＳ Ｐゴシック" charset="0"/>
                  </a:rPr>
                  <a:t> </a:t>
                </a:r>
                <a:r>
                  <a:rPr lang="en-US" sz="2800" b="1" dirty="0">
                    <a:latin typeface="Comic Sans MS" charset="0"/>
                    <a:ea typeface="ＭＳ Ｐゴシック" charset="0"/>
                  </a:rPr>
                  <a:t>along orbits!</a:t>
                </a:r>
                <a:endParaRPr lang="en-US" sz="2800" b="1" dirty="0">
                  <a:latin typeface="Comic Sans MS" charset="0"/>
                  <a:ea typeface="ＭＳ Ｐゴシック" charset="0"/>
                  <a:cs typeface="ＭＳ Ｐゴシック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solidFill>
                      <a:srgbClr val="190EC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- Non-</a:t>
                </a:r>
                <a:r>
                  <a:rPr lang="en-US" sz="2800" b="1" dirty="0" err="1">
                    <a:solidFill>
                      <a:srgbClr val="190EC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commut</a:t>
                </a:r>
                <a:r>
                  <a:rPr lang="en-US" sz="2800" b="1" dirty="0">
                    <a:solidFill>
                      <a:srgbClr val="190EC2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. generalization of LP duality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800" b="1" dirty="0">
                    <a:solidFill>
                      <a:srgbClr val="C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rPr>
                  <a:t>Geodesic convexity</a:t>
                </a:r>
                <a:r>
                  <a:rPr lang="en-US" sz="2800" b="1" dirty="0">
                    <a:latin typeface="Comic Sans MS" charset="0"/>
                    <a:ea typeface="ＭＳ Ｐゴシック" charset="0"/>
                    <a:cs typeface="ＭＳ Ｐゴシック" charset="0"/>
                  </a:rPr>
                  <a:t>:</a:t>
                </a:r>
                <a:r>
                  <a:rPr lang="en-US" sz="2800" b="1" dirty="0">
                    <a:solidFill>
                      <a:srgbClr val="008000"/>
                    </a:solidFill>
                    <a:latin typeface="Comic Sans MS"/>
                    <a:cs typeface="ＭＳ Ｐゴシック" charset="0"/>
                  </a:rPr>
                  <a:t> </a:t>
                </a:r>
                <a:r>
                  <a:rPr lang="en-US" sz="2800" b="1" dirty="0">
                    <a:latin typeface="Comic Sans MS"/>
                    <a:cs typeface="Comic Sans MS"/>
                  </a:rPr>
                  <a:t>local opt = global opt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b="1" dirty="0">
                    <a:solidFill>
                      <a:srgbClr val="7030A0"/>
                    </a:solidFill>
                    <a:latin typeface="Comic Sans MS"/>
                    <a:cs typeface="Comic Sans MS"/>
                  </a:rPr>
                  <a:t>Extends Euclidean convexity to Riemannian manifolds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0BDC18-108D-FA47-933C-8E60FA5DD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11" y="1058878"/>
                <a:ext cx="8983579" cy="5652125"/>
              </a:xfrm>
              <a:prstGeom prst="rect">
                <a:avLst/>
              </a:prstGeom>
              <a:blipFill>
                <a:blip r:embed="rId3"/>
                <a:stretch>
                  <a:fillRect l="-1695" t="-673" b="-1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rc 1">
            <a:extLst>
              <a:ext uri="{FF2B5EF4-FFF2-40B4-BE49-F238E27FC236}">
                <a16:creationId xmlns:a16="http://schemas.microsoft.com/office/drawing/2014/main" id="{7DC29F56-17C8-8D49-B207-3B9BD1C6E92E}"/>
              </a:ext>
            </a:extLst>
          </p:cNvPr>
          <p:cNvSpPr/>
          <p:nvPr/>
        </p:nvSpPr>
        <p:spPr>
          <a:xfrm rot="5400000">
            <a:off x="5115863" y="2278633"/>
            <a:ext cx="3520946" cy="335280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E1F164-563B-7F4A-ABF6-62B05172908F}"/>
              </a:ext>
            </a:extLst>
          </p:cNvPr>
          <p:cNvSpPr txBox="1"/>
          <p:nvPr/>
        </p:nvSpPr>
        <p:spPr>
          <a:xfrm>
            <a:off x="8135237" y="3955033"/>
            <a:ext cx="296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endParaRPr lang="en-US" sz="2400" dirty="0">
              <a:latin typeface="Comic Sans MS" panose="030F09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5EE72A-874F-B248-9892-E038CDF15605}"/>
              </a:ext>
            </a:extLst>
          </p:cNvPr>
          <p:cNvSpPr txBox="1"/>
          <p:nvPr/>
        </p:nvSpPr>
        <p:spPr>
          <a:xfrm>
            <a:off x="7832242" y="4731539"/>
            <a:ext cx="554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v*</a:t>
            </a:r>
            <a:endParaRPr lang="en-US" sz="2400" dirty="0">
              <a:latin typeface="Comic Sans MS" panose="030F09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CF5085-29F2-474F-A201-A102C94EBDC3}"/>
              </a:ext>
            </a:extLst>
          </p:cNvPr>
          <p:cNvSpPr txBox="1"/>
          <p:nvPr/>
        </p:nvSpPr>
        <p:spPr>
          <a:xfrm>
            <a:off x="8493073" y="5665321"/>
            <a:ext cx="296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0</a:t>
            </a:r>
            <a:endParaRPr lang="en-US" sz="2400" dirty="0">
              <a:latin typeface="Comic Sans MS" panose="030F0902030302020204" pitchFamily="66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CAC30EF-0A91-214E-BFAB-730699D13279}"/>
              </a:ext>
            </a:extLst>
          </p:cNvPr>
          <p:cNvSpPr/>
          <p:nvPr/>
        </p:nvSpPr>
        <p:spPr>
          <a:xfrm>
            <a:off x="8430168" y="4185865"/>
            <a:ext cx="182880" cy="18969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9CD3C3-3ADC-EF45-8E94-B6DBD117FAAA}"/>
              </a:ext>
            </a:extLst>
          </p:cNvPr>
          <p:cNvSpPr/>
          <p:nvPr/>
        </p:nvSpPr>
        <p:spPr>
          <a:xfrm>
            <a:off x="8001085" y="5103845"/>
            <a:ext cx="182880" cy="18969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7D7BCFB-F704-D845-9076-C81D50FB4F54}"/>
              </a:ext>
            </a:extLst>
          </p:cNvPr>
          <p:cNvSpPr/>
          <p:nvPr/>
        </p:nvSpPr>
        <p:spPr>
          <a:xfrm>
            <a:off x="8430168" y="5571502"/>
            <a:ext cx="182880" cy="18969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32640B-9AE1-FA43-87E1-427E6F446FE4}"/>
              </a:ext>
            </a:extLst>
          </p:cNvPr>
          <p:cNvSpPr txBox="1"/>
          <p:nvPr/>
        </p:nvSpPr>
        <p:spPr>
          <a:xfrm>
            <a:off x="8456950" y="4471757"/>
            <a:ext cx="559342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4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endParaRPr lang="en-US" sz="2400" dirty="0">
              <a:latin typeface="Comic Sans MS" panose="030F0902030302020204" pitchFamily="66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0075454-26AA-4544-A4FF-E5F9867F821B}"/>
              </a:ext>
            </a:extLst>
          </p:cNvPr>
          <p:cNvCxnSpPr>
            <a:stCxn id="9" idx="5"/>
            <a:endCxn id="10" idx="1"/>
          </p:cNvCxnSpPr>
          <p:nvPr/>
        </p:nvCxnSpPr>
        <p:spPr>
          <a:xfrm>
            <a:off x="8157183" y="5265758"/>
            <a:ext cx="299767" cy="33352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89C04F9-B727-1B44-9D78-F9EC07BBB5D0}"/>
              </a:ext>
            </a:extLst>
          </p:cNvPr>
          <p:cNvSpPr txBox="1"/>
          <p:nvPr/>
        </p:nvSpPr>
        <p:spPr>
          <a:xfrm>
            <a:off x="230860" y="1572225"/>
            <a:ext cx="2042547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Optimization</a:t>
            </a:r>
            <a:endParaRPr lang="en-US" dirty="0">
              <a:solidFill>
                <a:srgbClr val="190EC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E8035-CD7E-9F4A-8CA3-E54005497CDE}"/>
              </a:ext>
            </a:extLst>
          </p:cNvPr>
          <p:cNvSpPr txBox="1"/>
          <p:nvPr/>
        </p:nvSpPr>
        <p:spPr>
          <a:xfrm>
            <a:off x="8068970" y="2102585"/>
            <a:ext cx="734496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=0?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D0C87B-7DA2-A849-9868-15CE7C39E32A}"/>
              </a:ext>
            </a:extLst>
          </p:cNvPr>
          <p:cNvSpPr txBox="1"/>
          <p:nvPr/>
        </p:nvSpPr>
        <p:spPr>
          <a:xfrm>
            <a:off x="5855062" y="1614857"/>
            <a:ext cx="1930337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Non-convex</a:t>
            </a:r>
            <a:endParaRPr lang="en-US" dirty="0">
              <a:solidFill>
                <a:srgbClr val="190EC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F41D8C-D4E8-3B4F-8C49-3BDD54128FD3}"/>
              </a:ext>
            </a:extLst>
          </p:cNvPr>
          <p:cNvSpPr txBox="1"/>
          <p:nvPr/>
        </p:nvSpPr>
        <p:spPr>
          <a:xfrm>
            <a:off x="7553374" y="2544526"/>
            <a:ext cx="1552028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Nullcone</a:t>
            </a:r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problem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653AB017-3258-264C-8534-E42D03AD1D02}"/>
              </a:ext>
            </a:extLst>
          </p:cNvPr>
          <p:cNvSpPr/>
          <p:nvPr/>
        </p:nvSpPr>
        <p:spPr>
          <a:xfrm>
            <a:off x="819777" y="2193978"/>
            <a:ext cx="6494457" cy="4238177"/>
          </a:xfrm>
          <a:prstGeom prst="cloud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902030302020204" pitchFamily="66" charset="0"/>
              </a:rPr>
              <a:t>Intuitively explains the convergence of a local, greedy algorithm like </a:t>
            </a:r>
            <a:endParaRPr lang="en-US" sz="2400" b="1" dirty="0">
              <a:solidFill>
                <a:srgbClr val="1F37C0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902030302020204" pitchFamily="66" charset="0"/>
              </a:rPr>
              <a:t>Alternate Minimization</a:t>
            </a:r>
          </a:p>
          <a:p>
            <a:pPr algn="ctr"/>
            <a:endParaRPr lang="en-US" sz="2400" b="1" dirty="0">
              <a:solidFill>
                <a:srgbClr val="1F37C0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US" sz="2400" b="1" dirty="0">
                <a:solidFill>
                  <a:srgbClr val="1F37C0"/>
                </a:solidFill>
                <a:latin typeface="Comic Sans MS" panose="030F0902030302020204" pitchFamily="66" charset="0"/>
              </a:rPr>
              <a:t>Suggests extending convex optimization tools to geodesic setting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6" grpId="1" animBg="1"/>
      <p:bldP spid="17" grpId="0" animBg="1"/>
      <p:bldP spid="18" grpId="1" animBg="1"/>
      <p:bldP spid="19" grpId="0" animBg="1"/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2258" y="1547264"/>
            <a:ext cx="8419483" cy="268526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Geodesic convexity 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and algorithms</a:t>
            </a: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b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endParaRPr lang="en-US" sz="2800" b="1" dirty="0">
              <a:solidFill>
                <a:srgbClr val="0000FF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9BFDA5-9C54-6341-AC6F-F4CE5B385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916" y="3876898"/>
            <a:ext cx="1371815" cy="2079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F16C9C-CBF9-6346-AF71-863AC9F12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9199" y="3876898"/>
            <a:ext cx="1371815" cy="2093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722062-A47B-A143-ADE2-AC51CBB03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916" y="1650027"/>
            <a:ext cx="1257300" cy="1612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D07A01-9FE9-1047-B34A-6070B24C0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1124" y="1700870"/>
            <a:ext cx="1422400" cy="1422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D1ECC1-FE0B-4245-83AD-DDCA189823B1}"/>
              </a:ext>
            </a:extLst>
          </p:cNvPr>
          <p:cNvSpPr txBox="1"/>
          <p:nvPr/>
        </p:nvSpPr>
        <p:spPr>
          <a:xfrm>
            <a:off x="1618238" y="6167605"/>
            <a:ext cx="605005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90EC2"/>
                </a:solidFill>
                <a:latin typeface="Comic Sans MS" panose="030F0902030302020204" pitchFamily="66" charset="0"/>
                <a:ea typeface="Lucida Grande"/>
                <a:cs typeface="Lucida Grande"/>
              </a:rPr>
              <a:t>New: </a:t>
            </a:r>
            <a:r>
              <a:rPr lang="en-US" sz="2400" b="1" dirty="0">
                <a:latin typeface="Comic Sans MS" panose="030F0902030302020204" pitchFamily="66" charset="0"/>
                <a:ea typeface="Lucida Grande"/>
                <a:cs typeface="Lucida Grande"/>
              </a:rPr>
              <a:t>Quantitative complexity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DA04FA-641C-694B-ADCE-57795CA1B35C}"/>
              </a:ext>
            </a:extLst>
          </p:cNvPr>
          <p:cNvSpPr txBox="1"/>
          <p:nvPr/>
        </p:nvSpPr>
        <p:spPr>
          <a:xfrm>
            <a:off x="1166191" y="193156"/>
            <a:ext cx="6954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190EC2"/>
                </a:solidFill>
                <a:latin typeface="Comic Sans MS" panose="030F0902030302020204" pitchFamily="66" charset="0"/>
                <a:ea typeface="Lucida Grande"/>
                <a:cs typeface="Lucida Grande"/>
              </a:rPr>
              <a:t>Beyond Euclidean convexity</a:t>
            </a:r>
            <a:endParaRPr lang="en-US" sz="4000" b="1" dirty="0">
              <a:latin typeface="Comic Sans MS" panose="030F0902030302020204" pitchFamily="66" charset="0"/>
              <a:ea typeface="Lucida Grande"/>
              <a:cs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225210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8" grpId="0" animBg="1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-102132"/>
            <a:ext cx="9143198" cy="1718695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Geodesic optimization </a:t>
            </a:r>
            <a:r>
              <a:rPr lang="en-US" sz="2200" b="1" dirty="0">
                <a:solidFill>
                  <a:srgbClr val="008000"/>
                </a:solidFill>
                <a:latin typeface="Comic Sans MS"/>
                <a:cs typeface="Comic Sans MS"/>
              </a:rPr>
              <a:t>[AGLOW’17, BFGOWW</a:t>
            </a:r>
            <a:r>
              <a:rPr lang="fr-FR" sz="2200" b="1" dirty="0">
                <a:solidFill>
                  <a:srgbClr val="008000"/>
                </a:solidFill>
                <a:latin typeface="Comic Sans MS"/>
                <a:cs typeface="Comic Sans MS"/>
              </a:rPr>
              <a:t>’</a:t>
            </a:r>
            <a:r>
              <a:rPr lang="en-US" sz="2200" b="1" dirty="0">
                <a:solidFill>
                  <a:srgbClr val="008000"/>
                </a:solidFill>
                <a:latin typeface="Comic Sans MS"/>
                <a:cs typeface="Comic Sans MS"/>
              </a:rPr>
              <a:t>19]</a:t>
            </a:r>
            <a:br>
              <a:rPr lang="en-US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General groups, beyond alt min &amp; convex opt</a:t>
            </a:r>
            <a:endParaRPr lang="en-US" sz="2800" b="1" dirty="0">
              <a:solidFill>
                <a:srgbClr val="190EC2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BDC18-108D-FA47-933C-8E60FA5DDB5C}"/>
              </a:ext>
            </a:extLst>
          </p:cNvPr>
          <p:cNvSpPr txBox="1"/>
          <p:nvPr/>
        </p:nvSpPr>
        <p:spPr>
          <a:xfrm>
            <a:off x="159620" y="1570069"/>
            <a:ext cx="8983579" cy="5241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660066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 acts on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.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Given</a:t>
            </a:r>
            <a:r>
              <a:rPr lang="en-US" sz="28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800" dirty="0" err="1">
                <a:sym typeface="Symbol"/>
              </a:rPr>
              <a:t></a:t>
            </a:r>
            <a:r>
              <a:rPr lang="en-US" sz="28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𝛆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&gt;0 , approximate the minimum of |</a:t>
            </a:r>
            <a:r>
              <a:rPr lang="en-US" sz="28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u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| or |</a:t>
            </a:r>
            <a:r>
              <a:rPr lang="en-US" sz="2800" b="1" dirty="0">
                <a:solidFill>
                  <a:srgbClr val="FF0000"/>
                </a:solidFill>
                <a:latin typeface="Lucida Grande"/>
                <a:ea typeface="Lucida Grande"/>
                <a:cs typeface="Lucida Grande"/>
              </a:rPr>
              <a:t>µ</a:t>
            </a:r>
            <a:r>
              <a:rPr lang="en-US" sz="2800" b="1" baseline="-25000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8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u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)| in</a:t>
            </a:r>
            <a:r>
              <a:rPr lang="en-US" sz="2800" b="1" dirty="0">
                <a:solidFill>
                  <a:srgbClr val="7030A0"/>
                </a:solidFill>
                <a:latin typeface="Comic Sans MS"/>
                <a:cs typeface="Comic Sans MS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Comic Sans MS"/>
                <a:cs typeface="Comic Sans MS"/>
              </a:rPr>
              <a:t>G</a:t>
            </a:r>
            <a:r>
              <a:rPr lang="en-US" sz="2800" b="1" dirty="0" err="1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.</a:t>
            </a:r>
            <a:r>
              <a:rPr lang="en-US" sz="2800" b="1" dirty="0">
                <a:solidFill>
                  <a:srgbClr val="E46C0A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Oracle access to action + function + derivatives.</a:t>
            </a:r>
          </a:p>
          <a:p>
            <a:pPr>
              <a:lnSpc>
                <a:spcPts val="2960"/>
              </a:lnSpc>
            </a:pP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       </a:t>
            </a:r>
            <a:endParaRPr lang="en-US" sz="2800" b="1" dirty="0">
              <a:solidFill>
                <a:srgbClr val="C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ts val="2960"/>
              </a:lnSpc>
            </a:pPr>
            <a:r>
              <a:rPr lang="en-US" sz="2800" b="1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First order method (’’gradient descent’’)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: </a:t>
            </a:r>
          </a:p>
          <a:p>
            <a:pPr>
              <a:lnSpc>
                <a:spcPts val="296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𝛆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-convergence in </a:t>
            </a:r>
            <a:r>
              <a:rPr lang="en-US" sz="2800" b="1" dirty="0">
                <a:solidFill>
                  <a:srgbClr val="1F37C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O(</a:t>
            </a: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poly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(1/</a:t>
            </a: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𝛆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800" b="1" dirty="0">
                <a:solidFill>
                  <a:srgbClr val="1F37C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iterations</a:t>
            </a:r>
          </a:p>
          <a:p>
            <a:pPr>
              <a:lnSpc>
                <a:spcPts val="2960"/>
              </a:lnSpc>
            </a:pPr>
            <a:endParaRPr lang="en-US" sz="2800" b="1" dirty="0">
              <a:latin typeface="Comic Sans MS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ts val="2960"/>
              </a:lnSpc>
            </a:pPr>
            <a:r>
              <a:rPr lang="en-US" sz="2800" b="1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Second order method (’’box-constrained” Newton)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: </a:t>
            </a:r>
          </a:p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𝛆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-convergence in </a:t>
            </a:r>
            <a:r>
              <a:rPr lang="en-US" sz="2800" b="1" dirty="0">
                <a:solidFill>
                  <a:srgbClr val="1F37C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O(</a:t>
            </a: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poly</a:t>
            </a:r>
            <a:r>
              <a:rPr lang="en-US" sz="2800" b="1" dirty="0">
                <a:solidFill>
                  <a:srgbClr val="00901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log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(1/</a:t>
            </a: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𝛆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800" b="1" dirty="0">
                <a:solidFill>
                  <a:srgbClr val="1F37C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8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b="1" dirty="0">
                <a:latin typeface="Comic Sans MS" charset="0"/>
                <a:ea typeface="ＭＳ Ｐゴシック" charset="0"/>
                <a:cs typeface="ＭＳ Ｐゴシック" charset="0"/>
              </a:rPr>
              <a:t>iterations</a:t>
            </a:r>
          </a:p>
          <a:p>
            <a:pPr>
              <a:lnSpc>
                <a:spcPct val="110000"/>
              </a:lnSpc>
            </a:pPr>
            <a:br>
              <a:rPr lang="en-US" sz="2800" b="1" dirty="0">
                <a:solidFill>
                  <a:srgbClr val="008000"/>
                </a:solidFill>
                <a:latin typeface="Comic Sans MS"/>
                <a:cs typeface="Comic Sans MS"/>
              </a:rPr>
            </a:br>
            <a:r>
              <a:rPr lang="en-US" sz="2800" b="1" dirty="0">
                <a:solidFill>
                  <a:srgbClr val="1F37C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O(.) depends on “smoothness” of the action</a:t>
            </a:r>
          </a:p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(geometry of the weights of irreps of the action)</a:t>
            </a:r>
            <a:endParaRPr lang="en-US" sz="2400" b="1" dirty="0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D7483D40-AF22-3E49-BD38-DB31B084DE08}"/>
              </a:ext>
            </a:extLst>
          </p:cNvPr>
          <p:cNvSpPr/>
          <p:nvPr/>
        </p:nvSpPr>
        <p:spPr>
          <a:xfrm>
            <a:off x="5958088" y="5411065"/>
            <a:ext cx="3026292" cy="540286"/>
          </a:xfrm>
          <a:prstGeom prst="wedgeRoundRectCallout">
            <a:avLst>
              <a:gd name="adj1" fmla="val -101936"/>
              <a:gd name="adj2" fmla="val 60834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Simple parameters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64DF0986-6280-5442-95E4-501E2516D01A}"/>
              </a:ext>
            </a:extLst>
          </p:cNvPr>
          <p:cNvSpPr/>
          <p:nvPr/>
        </p:nvSpPr>
        <p:spPr>
          <a:xfrm>
            <a:off x="6362820" y="2069639"/>
            <a:ext cx="2694593" cy="540286"/>
          </a:xfrm>
          <a:prstGeom prst="wedgeRoundRectCallout">
            <a:avLst>
              <a:gd name="adj1" fmla="val -67167"/>
              <a:gd name="adj2" fmla="val -2564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Different problems</a:t>
            </a:r>
          </a:p>
        </p:txBody>
      </p:sp>
      <p:sp>
        <p:nvSpPr>
          <p:cNvPr id="6" name="Diamond 5">
            <a:hlinkClick r:id="rId3" action="ppaction://hlinksldjump"/>
            <a:extLst>
              <a:ext uri="{FF2B5EF4-FFF2-40B4-BE49-F238E27FC236}">
                <a16:creationId xmlns:a16="http://schemas.microsoft.com/office/drawing/2014/main" id="{901A840C-DD70-F64F-B61C-D548D2E9C4E8}"/>
              </a:ext>
            </a:extLst>
          </p:cNvPr>
          <p:cNvSpPr/>
          <p:nvPr/>
        </p:nvSpPr>
        <p:spPr>
          <a:xfrm>
            <a:off x="8661399" y="6218825"/>
            <a:ext cx="482599" cy="592681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-143673"/>
            <a:ext cx="8445500" cy="146253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Conclusions &amp; Open Problems</a:t>
            </a:r>
            <a:endParaRPr lang="en-US" sz="3600" b="1" dirty="0">
              <a:solidFill>
                <a:srgbClr val="660066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332" y="1007179"/>
            <a:ext cx="8657167" cy="5784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7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General themes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0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- Algorithms &amp; complexity interacts with Math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- Analytic solutions to algebraic problems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- Algebraic analysis of continuous algorithms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- Symmetry is prevalent, using it is powerful 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700" b="1" dirty="0">
                <a:solidFill>
                  <a:srgbClr val="008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Natural research directions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8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- </a:t>
            </a:r>
            <a:r>
              <a:rPr lang="en-US" sz="2600" b="1" dirty="0" err="1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Algs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still exponential for some applications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- Power of geodesic </a:t>
            </a:r>
            <a:r>
              <a:rPr lang="en-US" sz="2600" b="1" dirty="0" err="1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algs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for comb. optimization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- </a:t>
            </a:r>
            <a:r>
              <a:rPr lang="en-US" sz="2600" b="1" dirty="0" err="1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Nulcone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problems abound. </a:t>
            </a:r>
            <a:r>
              <a:rPr lang="en-US" sz="2600" b="1" dirty="0" err="1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Nullcone</a:t>
            </a:r>
            <a:r>
              <a:rPr lang="en-US" sz="2600" dirty="0">
                <a:sym typeface="Symbol" charset="0"/>
              </a:rPr>
              <a:t>  </a:t>
            </a:r>
            <a:r>
              <a:rPr lang="en-US" sz="2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600" b="1" dirty="0">
                <a:solidFill>
                  <a:srgbClr val="527CF1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? </a:t>
            </a:r>
            <a:endParaRPr lang="en-US" sz="2600" b="1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- C-</a:t>
            </a:r>
            <a:r>
              <a:rPr lang="en-US" sz="2600" b="1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SING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>
                <a:sym typeface="Symbol" charset="0"/>
              </a:rPr>
              <a:t> </a:t>
            </a:r>
            <a:r>
              <a:rPr lang="en-US" sz="2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600" b="1" dirty="0">
                <a:solidFill>
                  <a:srgbClr val="527CF1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? </a:t>
            </a:r>
            <a:r>
              <a:rPr lang="en-US" sz="2600" b="1" dirty="0">
                <a:solidFill>
                  <a:schemeClr val="tx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vs. </a:t>
            </a:r>
            <a:r>
              <a:rPr lang="en-US" sz="2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NP</a:t>
            </a:r>
            <a:r>
              <a:rPr lang="en-US" sz="2600" b="1" dirty="0">
                <a:solidFill>
                  <a:schemeClr val="tx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2600" b="1" dirty="0">
                <a:solidFill>
                  <a:srgbClr val="527CF1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?  </a:t>
            </a:r>
            <a:r>
              <a:rPr lang="en-US" sz="26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Any lower bounds??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lang="en-US" sz="2600" b="1" dirty="0">
                <a:solidFill>
                  <a:srgbClr val="190EC2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  </a:t>
            </a:r>
            <a:r>
              <a:rPr lang="en-US" sz="2600" b="1" dirty="0">
                <a:solidFill>
                  <a:srgbClr val="00901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[Makam-W’19] </a:t>
            </a:r>
            <a:r>
              <a:rPr lang="en-US" sz="2600" b="1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C-</a:t>
            </a:r>
            <a:r>
              <a:rPr lang="en-US" sz="2600" b="1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SING </a:t>
            </a:r>
            <a:r>
              <a:rPr lang="en-US" sz="2600" b="1" dirty="0">
                <a:latin typeface="Comic Sans MS" charset="0"/>
                <a:ea typeface="ＭＳ Ｐゴシック" charset="0"/>
                <a:cs typeface="ＭＳ Ｐゴシック" charset="0"/>
              </a:rPr>
              <a:t>is</a:t>
            </a:r>
            <a:r>
              <a:rPr lang="en-US" sz="2600" b="1" dirty="0">
                <a:solidFill>
                  <a:srgbClr val="7030A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600" b="1" i="1" dirty="0">
                <a:latin typeface="Comic Sans MS" charset="0"/>
                <a:ea typeface="ＭＳ Ｐゴシック" charset="0"/>
                <a:cs typeface="ＭＳ Ｐゴシック" charset="0"/>
              </a:rPr>
              <a:t>not</a:t>
            </a:r>
            <a:r>
              <a:rPr lang="en-US" sz="2600" b="1" dirty="0">
                <a:latin typeface="Comic Sans MS" charset="0"/>
                <a:ea typeface="ＭＳ Ｐゴシック" charset="0"/>
                <a:cs typeface="ＭＳ Ｐゴシック" charset="0"/>
              </a:rPr>
              <a:t> a </a:t>
            </a:r>
            <a:r>
              <a:rPr lang="en-US" sz="2600" b="1" dirty="0" err="1">
                <a:latin typeface="Comic Sans MS" charset="0"/>
                <a:ea typeface="ＭＳ Ｐゴシック" charset="0"/>
                <a:cs typeface="ＭＳ Ｐゴシック" charset="0"/>
              </a:rPr>
              <a:t>nullcone</a:t>
            </a:r>
            <a:r>
              <a:rPr lang="en-US" sz="2600" b="1" dirty="0">
                <a:latin typeface="Comic Sans MS" charset="0"/>
                <a:ea typeface="ＭＳ Ｐゴシック" charset="0"/>
                <a:cs typeface="ＭＳ Ｐゴシック" charset="0"/>
              </a:rPr>
              <a:t> problem!</a:t>
            </a:r>
          </a:p>
        </p:txBody>
      </p:sp>
    </p:spTree>
    <p:extLst>
      <p:ext uri="{BB962C8B-B14F-4D97-AF65-F5344CB8AC3E}">
        <p14:creationId xmlns:p14="http://schemas.microsoft.com/office/powerpoint/2010/main" val="325288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096885A-C95A-2F4B-9631-B9251A4739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03" b="4989"/>
          <a:stretch/>
        </p:blipFill>
        <p:spPr>
          <a:xfrm>
            <a:off x="137786" y="1264581"/>
            <a:ext cx="3908444" cy="52950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9CEA1D-7051-9A4E-8E79-B653581B4CEB}"/>
              </a:ext>
            </a:extLst>
          </p:cNvPr>
          <p:cNvSpPr txBox="1"/>
          <p:nvPr/>
        </p:nvSpPr>
        <p:spPr>
          <a:xfrm>
            <a:off x="4307311" y="1258561"/>
            <a:ext cx="4570940" cy="3084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charset="0"/>
                <a:ea typeface="ＭＳ Ｐゴシック" charset="0"/>
              </a:rPr>
              <a:t>- Published by Princeton University Press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800" b="1" kern="0" dirty="0">
              <a:solidFill>
                <a:srgbClr val="000000"/>
              </a:solidFill>
              <a:latin typeface="Comic Sans MS" charset="0"/>
              <a:ea typeface="ＭＳ Ｐゴシック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charset="0"/>
                <a:ea typeface="ＭＳ Ｐゴシック" charset="0"/>
              </a:rPr>
              <a:t>- Free (forever)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charset="0"/>
                <a:ea typeface="ＭＳ Ｐゴシック" charset="0"/>
              </a:rPr>
              <a:t> on my website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800" b="1" kern="0" baseline="0" dirty="0">
              <a:solidFill>
                <a:srgbClr val="000000"/>
              </a:solidFill>
              <a:latin typeface="Comic Sans MS" charset="0"/>
              <a:ea typeface="ＭＳ Ｐゴシック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charset="0"/>
                <a:ea typeface="ＭＳ Ｐゴシック" charset="0"/>
              </a:rPr>
              <a:t>- Comments welcome!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05FE2F05-1366-8149-A4A9-5021ACA0A74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-203969"/>
            <a:ext cx="8445500" cy="146253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Book ad</a:t>
            </a:r>
            <a:endParaRPr lang="en-US" sz="4000" b="1" dirty="0">
              <a:solidFill>
                <a:srgbClr val="660066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910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6975" y="327498"/>
            <a:ext cx="877204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Optimization, Complexity and Math</a:t>
            </a:r>
          </a:p>
          <a:p>
            <a:r>
              <a:rPr lang="en-US" sz="3200" b="1" dirty="0">
                <a:latin typeface="Comic Sans MS" charset="0"/>
                <a:ea typeface="ＭＳ Ｐゴシック" charset="0"/>
                <a:cs typeface="ＭＳ Ｐゴシック" charset="0"/>
              </a:rPr>
              <a:t>through one problem and one algorithm</a:t>
            </a:r>
          </a:p>
          <a:p>
            <a:endParaRPr lang="en-US" sz="3200" b="1" dirty="0">
              <a:solidFill>
                <a:srgbClr val="527CF1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endParaRPr lang="en-US" sz="3200" b="1" dirty="0">
              <a:solidFill>
                <a:srgbClr val="527CF1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  <a:p>
            <a:r>
              <a:rPr lang="en-US" sz="3200" b="1" dirty="0">
                <a:solidFill>
                  <a:srgbClr val="0000FF"/>
                </a:solidFill>
                <a:latin typeface="Comic Sans MS"/>
                <a:cs typeface="Comic Sans MS"/>
              </a:rPr>
              <a:t>One problem</a:t>
            </a:r>
          </a:p>
          <a:p>
            <a:r>
              <a:rPr lang="en-US" sz="3200" b="1" dirty="0">
                <a:solidFill>
                  <a:srgbClr val="660066"/>
                </a:solidFill>
                <a:latin typeface="Comic Sans MS"/>
                <a:cs typeface="Comic Sans MS"/>
              </a:rPr>
              <a:t>Singularity of Symbolic Matrices</a:t>
            </a:r>
          </a:p>
          <a:p>
            <a:endParaRPr lang="en-US" sz="3200" b="1" dirty="0">
              <a:solidFill>
                <a:srgbClr val="660066"/>
              </a:solidFill>
              <a:latin typeface="Comic Sans MS"/>
              <a:cs typeface="Comic Sans MS"/>
            </a:endParaRPr>
          </a:p>
          <a:p>
            <a:r>
              <a:rPr lang="en-US" sz="3200" b="1" dirty="0">
                <a:solidFill>
                  <a:srgbClr val="0000FF"/>
                </a:solidFill>
                <a:latin typeface="Comic Sans MS"/>
                <a:cs typeface="Comic Sans MS"/>
              </a:rPr>
              <a:t>One algorithm</a:t>
            </a:r>
          </a:p>
          <a:p>
            <a:r>
              <a:rPr lang="en-US" sz="3200" b="1" dirty="0">
                <a:solidFill>
                  <a:srgbClr val="660066"/>
                </a:solidFill>
                <a:latin typeface="Comic Sans MS"/>
                <a:cs typeface="Comic Sans MS"/>
              </a:rPr>
              <a:t>Alternating minimization</a:t>
            </a:r>
          </a:p>
          <a:p>
            <a:endParaRPr lang="en-US" sz="32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9043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" y="1084092"/>
            <a:ext cx="8445500" cy="20507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The problem(s)</a:t>
            </a:r>
            <a:endParaRPr lang="en-US" sz="2800" b="1" dirty="0">
              <a:solidFill>
                <a:srgbClr val="FF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2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5276271" y="5245507"/>
            <a:ext cx="3801435" cy="60128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40" y="41214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Perfect </a:t>
            </a:r>
            <a:r>
              <a:rPr lang="en-US" sz="4000" b="1" dirty="0" err="1">
                <a:solidFill>
                  <a:srgbClr val="FF0000"/>
                </a:solidFill>
                <a:latin typeface="Comic Sans MS"/>
                <a:cs typeface="Comic Sans MS"/>
              </a:rPr>
              <a:t>Matchings</a:t>
            </a:r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 (PMs)</a:t>
            </a:r>
            <a:endParaRPr lang="en-US" sz="36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299" y="1451956"/>
            <a:ext cx="4503883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Bipartite graphs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latin typeface="Comic Sans MS"/>
                <a:cs typeface="Comic Sans MS"/>
              </a:rPr>
              <a:t>(U,V;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E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).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Comic Sans MS"/>
                <a:cs typeface="Comic Sans MS"/>
              </a:rPr>
              <a:t>|U|=|V|=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n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4299" y="5175706"/>
            <a:ext cx="8921075" cy="1183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Fact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: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has a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PM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omic Sans MS"/>
                <a:cs typeface="Comic Sans MS"/>
              </a:rPr>
              <a:t>iff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Per(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)&gt;0   </a:t>
            </a:r>
            <a:r>
              <a:rPr lang="en-US" sz="2400" b="1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Per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n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(A)=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</a:t>
            </a:r>
            <a:r>
              <a:rPr lang="en-US" sz="2400" b="1" baseline="-25000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S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n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</a:t>
            </a:r>
            <a:r>
              <a:rPr lang="en-US" sz="2400" b="1" baseline="-25000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i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[</a:t>
            </a:r>
            <a:r>
              <a:rPr lang="en-US" sz="2400" b="1" baseline="-25000" dirty="0">
                <a:solidFill>
                  <a:srgbClr val="0000FF"/>
                </a:solidFill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n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]</a:t>
            </a:r>
            <a:r>
              <a:rPr lang="en-US" sz="2400" b="1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 A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i(</a:t>
            </a:r>
            <a:r>
              <a:rPr lang="en-US" sz="2400" b="1" baseline="-25000" dirty="0" err="1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i</a:t>
            </a:r>
            <a:r>
              <a:rPr lang="en-US" sz="2400" b="1" baseline="-25000" dirty="0">
                <a:latin typeface="Comic Sans MS" charset="0"/>
                <a:ea typeface="ＭＳ Ｐゴシック" charset="0"/>
                <a:cs typeface="ＭＳ Ｐゴシック" charset="0"/>
                <a:sym typeface="Symbol" charset="0"/>
              </a:rPr>
              <a:t>)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[Jacobi‘1890]  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PM 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     </a:t>
            </a:r>
            <a:r>
              <a:rPr lang="en-US" sz="28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>
                <a:latin typeface="Comic Sans MS"/>
                <a:cs typeface="Comic Sans MS"/>
              </a:rPr>
              <a:t>= polynomial time)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975476" y="1087999"/>
            <a:ext cx="3371888" cy="3944652"/>
            <a:chOff x="4975476" y="1087999"/>
            <a:chExt cx="3371888" cy="3944652"/>
          </a:xfrm>
        </p:grpSpPr>
        <p:sp>
          <p:nvSpPr>
            <p:cNvPr id="12" name="Rectangle 11"/>
            <p:cNvSpPr/>
            <p:nvPr/>
          </p:nvSpPr>
          <p:spPr>
            <a:xfrm>
              <a:off x="5611091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5185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329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06467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139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4283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06467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5139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283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836361" y="1087999"/>
              <a:ext cx="426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V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825690" y="4509431"/>
              <a:ext cx="6100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8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G</a:t>
              </a:r>
              <a:endParaRPr lang="en-US" sz="2800" baseline="-250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975476" y="2734888"/>
              <a:ext cx="4492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U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630977" y="2327327"/>
            <a:ext cx="1237000" cy="2713584"/>
            <a:chOff x="2444714" y="2327327"/>
            <a:chExt cx="1237000" cy="2713584"/>
          </a:xfrm>
        </p:grpSpPr>
        <p:sp>
          <p:nvSpPr>
            <p:cNvPr id="5" name="Oval 4"/>
            <p:cNvSpPr/>
            <p:nvPr/>
          </p:nvSpPr>
          <p:spPr>
            <a:xfrm>
              <a:off x="2655473" y="295562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2669333" y="341973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683193" y="388731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350488" y="294639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364348" y="341050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>
              <a:endCxn id="30" idx="1"/>
            </p:cNvCxnSpPr>
            <p:nvPr/>
          </p:nvCxnSpPr>
          <p:spPr>
            <a:xfrm>
              <a:off x="2782472" y="3047958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3378208" y="387808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>
              <a:stCxn id="5" idx="6"/>
              <a:endCxn id="29" idx="2"/>
            </p:cNvCxnSpPr>
            <p:nvPr/>
          </p:nvCxnSpPr>
          <p:spPr>
            <a:xfrm>
              <a:off x="2863291" y="3076850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5" idx="6"/>
              <a:endCxn id="28" idx="2"/>
            </p:cNvCxnSpPr>
            <p:nvPr/>
          </p:nvCxnSpPr>
          <p:spPr>
            <a:xfrm flipV="1">
              <a:off x="2863291" y="3067620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26" idx="6"/>
            </p:cNvCxnSpPr>
            <p:nvPr/>
          </p:nvCxnSpPr>
          <p:spPr>
            <a:xfrm flipV="1">
              <a:off x="2877151" y="3094141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27" idx="7"/>
              <a:endCxn id="28" idx="3"/>
            </p:cNvCxnSpPr>
            <p:nvPr/>
          </p:nvCxnSpPr>
          <p:spPr>
            <a:xfrm flipV="1">
              <a:off x="2860577" y="3153340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2909342" y="4517691"/>
              <a:ext cx="4411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G</a:t>
              </a:r>
              <a:endParaRPr lang="en-US" sz="28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444714" y="2327327"/>
              <a:ext cx="4492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U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254744" y="2327327"/>
              <a:ext cx="426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V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59720" y="4526937"/>
            <a:ext cx="509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mic Sans MS"/>
                <a:cs typeface="Comic Sans MS"/>
              </a:rPr>
              <a:t>G’</a:t>
            </a:r>
            <a:endParaRPr lang="en-US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495092" y="2336573"/>
            <a:ext cx="449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Comic Sans MS"/>
                <a:cs typeface="Comic Sans MS"/>
              </a:rPr>
              <a:t>U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305122" y="2336573"/>
            <a:ext cx="426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Comic Sans MS"/>
                <a:cs typeface="Comic Sans MS"/>
              </a:rPr>
              <a:t>V</a:t>
            </a:r>
            <a:endParaRPr lang="en-US" sz="2800" dirty="0">
              <a:solidFill>
                <a:srgbClr val="000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689263" y="2964680"/>
            <a:ext cx="930553" cy="1183374"/>
            <a:chOff x="705851" y="2955639"/>
            <a:chExt cx="930553" cy="1183374"/>
          </a:xfrm>
        </p:grpSpPr>
        <p:sp>
          <p:nvSpPr>
            <p:cNvPr id="66" name="Oval 65"/>
            <p:cNvSpPr/>
            <p:nvPr/>
          </p:nvSpPr>
          <p:spPr>
            <a:xfrm>
              <a:off x="705851" y="296486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719711" y="3428984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733571" y="389655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1400866" y="295563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1414726" y="3419754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/>
            <p:cNvCxnSpPr>
              <a:endCxn id="72" idx="1"/>
            </p:cNvCxnSpPr>
            <p:nvPr/>
          </p:nvCxnSpPr>
          <p:spPr>
            <a:xfrm>
              <a:off x="832850" y="3057204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/>
            <p:cNvSpPr/>
            <p:nvPr/>
          </p:nvSpPr>
          <p:spPr>
            <a:xfrm>
              <a:off x="1428586" y="3887329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>
              <a:stCxn id="66" idx="6"/>
              <a:endCxn id="70" idx="2"/>
            </p:cNvCxnSpPr>
            <p:nvPr/>
          </p:nvCxnSpPr>
          <p:spPr>
            <a:xfrm>
              <a:off x="913669" y="3086096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66" idx="6"/>
              <a:endCxn id="69" idx="2"/>
            </p:cNvCxnSpPr>
            <p:nvPr/>
          </p:nvCxnSpPr>
          <p:spPr>
            <a:xfrm flipV="1">
              <a:off x="913669" y="3076866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7" idx="6"/>
            </p:cNvCxnSpPr>
            <p:nvPr/>
          </p:nvCxnSpPr>
          <p:spPr>
            <a:xfrm flipV="1">
              <a:off x="927529" y="3103387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68" idx="7"/>
              <a:endCxn id="69" idx="3"/>
            </p:cNvCxnSpPr>
            <p:nvPr/>
          </p:nvCxnSpPr>
          <p:spPr>
            <a:xfrm flipV="1">
              <a:off x="910955" y="3162586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941389" y="3548079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864785" y="3153340"/>
            <a:ext cx="577647" cy="845970"/>
            <a:chOff x="7976785" y="5654966"/>
            <a:chExt cx="577647" cy="845970"/>
          </a:xfrm>
        </p:grpSpPr>
        <p:cxnSp>
          <p:nvCxnSpPr>
            <p:cNvPr id="83" name="Straight Connector 82"/>
            <p:cNvCxnSpPr/>
            <p:nvPr/>
          </p:nvCxnSpPr>
          <p:spPr>
            <a:xfrm>
              <a:off x="7976785" y="5654966"/>
              <a:ext cx="577647" cy="84597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8036801" y="5672258"/>
              <a:ext cx="487197" cy="79317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8004505" y="6066149"/>
              <a:ext cx="487197" cy="923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77852" y="2859793"/>
            <a:ext cx="1909842" cy="1448632"/>
            <a:chOff x="279450" y="2859793"/>
            <a:chExt cx="1909842" cy="1448632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9450" y="3384922"/>
              <a:ext cx="487268" cy="330200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01" y="2934458"/>
              <a:ext cx="317500" cy="339447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6501" y="3848806"/>
              <a:ext cx="402167" cy="459619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36325" y="2859793"/>
              <a:ext cx="452967" cy="484278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32092" y="3353324"/>
              <a:ext cx="399942" cy="341969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6470" y="3845297"/>
              <a:ext cx="418956" cy="39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796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59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41215"/>
            <a:ext cx="9144000" cy="1410742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PMs &amp; symbolic matrices </a:t>
            </a: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[Edmonds‘67]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4299" y="5322000"/>
            <a:ext cx="8921075" cy="148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[Edmonds ‘67]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has a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PM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omic Sans MS"/>
                <a:cs typeface="Comic Sans MS"/>
              </a:rPr>
              <a:t>iff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 err="1">
                <a:latin typeface="Comic Sans MS"/>
                <a:cs typeface="Comic Sans MS"/>
              </a:rPr>
              <a:t>Det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)) </a:t>
            </a:r>
            <a:r>
              <a:rPr lang="en-US" sz="2400" b="1" dirty="0">
                <a:sym typeface="Symbol"/>
              </a:rPr>
              <a:t>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0  (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187877" y="1606519"/>
            <a:ext cx="2740897" cy="3360891"/>
            <a:chOff x="5606467" y="1671760"/>
            <a:chExt cx="2740897" cy="3360891"/>
          </a:xfrm>
        </p:grpSpPr>
        <p:sp>
          <p:nvSpPr>
            <p:cNvPr id="12" name="Rectangle 11"/>
            <p:cNvSpPr/>
            <p:nvPr/>
          </p:nvSpPr>
          <p:spPr>
            <a:xfrm>
              <a:off x="5611091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5185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329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06467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139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4283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06467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5139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283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825690" y="4509431"/>
              <a:ext cx="6100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8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G</a:t>
              </a:r>
              <a:endParaRPr lang="en-US" sz="2800" baseline="-250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24260" y="1493755"/>
            <a:ext cx="1237000" cy="2713584"/>
            <a:chOff x="2444714" y="2327327"/>
            <a:chExt cx="1237000" cy="2713584"/>
          </a:xfrm>
        </p:grpSpPr>
        <p:sp>
          <p:nvSpPr>
            <p:cNvPr id="5" name="Oval 4"/>
            <p:cNvSpPr/>
            <p:nvPr/>
          </p:nvSpPr>
          <p:spPr>
            <a:xfrm>
              <a:off x="2655473" y="295562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2669333" y="341973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683193" y="388731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350488" y="294639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364348" y="3410508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>
              <a:endCxn id="30" idx="1"/>
            </p:cNvCxnSpPr>
            <p:nvPr/>
          </p:nvCxnSpPr>
          <p:spPr>
            <a:xfrm>
              <a:off x="2782472" y="3047958"/>
              <a:ext cx="626170" cy="865632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3378208" y="3878083"/>
              <a:ext cx="207818" cy="2424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>
              <a:stCxn id="5" idx="6"/>
              <a:endCxn id="29" idx="2"/>
            </p:cNvCxnSpPr>
            <p:nvPr/>
          </p:nvCxnSpPr>
          <p:spPr>
            <a:xfrm>
              <a:off x="2863291" y="3076850"/>
              <a:ext cx="501057" cy="45488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5" idx="6"/>
              <a:endCxn id="28" idx="2"/>
            </p:cNvCxnSpPr>
            <p:nvPr/>
          </p:nvCxnSpPr>
          <p:spPr>
            <a:xfrm flipV="1">
              <a:off x="2863291" y="3067620"/>
              <a:ext cx="487197" cy="923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26" idx="6"/>
            </p:cNvCxnSpPr>
            <p:nvPr/>
          </p:nvCxnSpPr>
          <p:spPr>
            <a:xfrm flipV="1">
              <a:off x="2877151" y="3094141"/>
              <a:ext cx="533353" cy="44682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27" idx="7"/>
              <a:endCxn id="28" idx="3"/>
            </p:cNvCxnSpPr>
            <p:nvPr/>
          </p:nvCxnSpPr>
          <p:spPr>
            <a:xfrm flipV="1">
              <a:off x="2860577" y="3153340"/>
              <a:ext cx="520345" cy="76948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2909342" y="4517691"/>
              <a:ext cx="4411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G</a:t>
              </a:r>
              <a:endParaRPr lang="en-US" sz="28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444714" y="2327327"/>
              <a:ext cx="4492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U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254744" y="2327327"/>
              <a:ext cx="426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V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757732" y="1606519"/>
            <a:ext cx="2740897" cy="3360891"/>
            <a:chOff x="5606467" y="1671760"/>
            <a:chExt cx="2740897" cy="3360891"/>
          </a:xfrm>
        </p:grpSpPr>
        <p:sp>
          <p:nvSpPr>
            <p:cNvPr id="36" name="Rectangle 35"/>
            <p:cNvSpPr/>
            <p:nvPr/>
          </p:nvSpPr>
          <p:spPr>
            <a:xfrm>
              <a:off x="5611091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x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31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85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329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x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21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606467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x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11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139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x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12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4283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x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571700" y="4509431"/>
              <a:ext cx="11402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A</a:t>
              </a:r>
              <a:r>
                <a:rPr lang="en-US" sz="2800" b="1" baseline="-25000" dirty="0">
                  <a:solidFill>
                    <a:srgbClr val="0000FF"/>
                  </a:solidFill>
                  <a:latin typeface="Comic Sans MS"/>
                  <a:cs typeface="Comic Sans MS"/>
                </a:rPr>
                <a:t>G</a:t>
              </a:r>
              <a:r>
                <a:rPr lang="en-US" sz="2800" b="1" dirty="0">
                  <a:latin typeface="Comic Sans MS"/>
                  <a:cs typeface="Comic Sans MS"/>
                </a:rPr>
                <a:t>(</a:t>
              </a:r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X</a:t>
              </a:r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)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632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" y="5685996"/>
            <a:ext cx="8062451" cy="62220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" y="2702914"/>
            <a:ext cx="6062595" cy="5256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41215"/>
            <a:ext cx="9144000" cy="1410742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/>
                <a:cs typeface="Comic Sans MS"/>
              </a:rPr>
              <a:t>Symbolic matrices </a:t>
            </a:r>
            <a:r>
              <a:rPr lang="en-US" sz="3200" b="1" dirty="0">
                <a:solidFill>
                  <a:srgbClr val="008000"/>
                </a:solidFill>
                <a:latin typeface="Comic Sans MS"/>
                <a:cs typeface="Comic Sans MS"/>
              </a:rPr>
              <a:t>[Edmonds‘67]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6292162" y="1166207"/>
            <a:ext cx="2740897" cy="3360891"/>
            <a:chOff x="5606467" y="1671760"/>
            <a:chExt cx="2740897" cy="3360891"/>
          </a:xfrm>
        </p:grpSpPr>
        <p:sp>
          <p:nvSpPr>
            <p:cNvPr id="36" name="Rectangle 35"/>
            <p:cNvSpPr/>
            <p:nvPr/>
          </p:nvSpPr>
          <p:spPr>
            <a:xfrm>
              <a:off x="5611091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31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185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32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32964" y="35005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33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06467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21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5139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22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428340" y="25861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23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606467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11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139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12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428340" y="1671760"/>
              <a:ext cx="914400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L</a:t>
              </a:r>
              <a:r>
                <a:rPr lang="en-US" sz="2800" b="1" baseline="-25000" dirty="0">
                  <a:solidFill>
                    <a:srgbClr val="0000FF"/>
                  </a:solidFill>
                </a:rPr>
                <a:t>13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571700" y="4509431"/>
              <a:ext cx="9052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L</a:t>
              </a:r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(</a:t>
              </a:r>
              <a:r>
                <a:rPr lang="en-US" sz="2800" b="1" dirty="0">
                  <a:solidFill>
                    <a:srgbClr val="0000FF"/>
                  </a:solidFill>
                  <a:latin typeface="Comic Sans MS"/>
                  <a:cs typeface="Comic Sans MS"/>
                </a:rPr>
                <a:t>X</a:t>
              </a:r>
              <a:r>
                <a:rPr lang="en-US" sz="2800" b="1" dirty="0">
                  <a:solidFill>
                    <a:srgbClr val="000000"/>
                  </a:solidFill>
                  <a:latin typeface="Comic Sans MS"/>
                  <a:cs typeface="Comic Sans MS"/>
                </a:rPr>
                <a:t>)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2" y="1256832"/>
            <a:ext cx="9144000" cy="5463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 {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,… }   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field   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Q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en-US" sz="2400" b="1" dirty="0">
              <a:latin typeface="Comic Sans MS"/>
              <a:cs typeface="Comic Sans MS"/>
            </a:endParaRPr>
          </a:p>
          <a:p>
            <a:pPr>
              <a:lnSpc>
                <a:spcPct val="130000"/>
              </a:lnSpc>
            </a:pP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ij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+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b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+…   :linear forms</a:t>
            </a:r>
            <a:endParaRPr lang="en-US" sz="2400" b="1" dirty="0">
              <a:solidFill>
                <a:srgbClr val="008000"/>
              </a:solidFill>
              <a:latin typeface="Comic Sans MS"/>
              <a:cs typeface="Comic Sans MS"/>
            </a:endParaRP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dirty="0">
                <a:latin typeface="Comic Sans MS"/>
                <a:cs typeface="Comic Sans MS"/>
              </a:rPr>
              <a:t>)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= 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+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800000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2400" b="1" dirty="0">
                <a:latin typeface="Comic Sans MS"/>
                <a:cs typeface="Comic Sans MS"/>
              </a:rPr>
              <a:t>+…+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baseline="-25000" dirty="0" err="1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    </a:t>
            </a:r>
            <a:r>
              <a:rPr lang="en-US" sz="2400" b="1" dirty="0" err="1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 err="1">
                <a:solidFill>
                  <a:srgbClr val="800000"/>
                </a:solidFill>
                <a:latin typeface="Comic Sans MS"/>
                <a:cs typeface="Comic Sans MS"/>
              </a:rPr>
              <a:t>i</a:t>
            </a:r>
            <a:r>
              <a:rPr lang="en-US" sz="2400" dirty="0" err="1">
                <a:sym typeface="Symbol"/>
              </a:rPr>
              <a:t></a:t>
            </a:r>
            <a:r>
              <a:rPr lang="en-US" sz="2400" b="1" dirty="0" err="1">
                <a:latin typeface="Comic Sans MS"/>
                <a:cs typeface="Comic Sans MS"/>
              </a:rPr>
              <a:t>Mat</a:t>
            </a:r>
            <a:r>
              <a:rPr lang="en-US" sz="2400" b="1" baseline="-25000" dirty="0" err="1">
                <a:latin typeface="Comic Sans MS"/>
                <a:cs typeface="Comic Sans MS"/>
              </a:rPr>
              <a:t>n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F</a:t>
            </a:r>
            <a:r>
              <a:rPr lang="en-US" sz="2400" b="1" dirty="0">
                <a:latin typeface="Comic Sans MS"/>
                <a:cs typeface="Comic Sans MS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SING: </a:t>
            </a:r>
            <a:r>
              <a:rPr lang="en-US" sz="2400" b="1" dirty="0">
                <a:latin typeface="Comic Sans MS"/>
                <a:cs typeface="Comic Sans MS"/>
              </a:rPr>
              <a:t>Given (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2400" b="1" dirty="0">
                <a:latin typeface="Comic Sans MS"/>
                <a:cs typeface="Comic Sans MS"/>
              </a:rPr>
              <a:t>,…</a:t>
            </a:r>
            <a:r>
              <a:rPr lang="en-US" sz="2400" b="1" dirty="0">
                <a:solidFill>
                  <a:srgbClr val="800000"/>
                </a:solidFill>
                <a:latin typeface="Comic Sans MS"/>
                <a:cs typeface="Comic Sans MS"/>
              </a:rPr>
              <a:t> A</a:t>
            </a:r>
            <a:r>
              <a:rPr lang="en-US" sz="2400" b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m</a:t>
            </a:r>
            <a:r>
              <a:rPr lang="en-US" sz="2400" b="1" dirty="0">
                <a:latin typeface="Comic Sans MS"/>
                <a:cs typeface="Comic Sans MS"/>
              </a:rPr>
              <a:t>) is </a:t>
            </a:r>
            <a:r>
              <a:rPr lang="en-US" sz="2400" b="1" dirty="0" err="1">
                <a:latin typeface="Comic Sans MS"/>
                <a:cs typeface="Comic Sans MS"/>
              </a:rPr>
              <a:t>Det</a:t>
            </a:r>
            <a:r>
              <a:rPr lang="en-US" sz="2400" b="1" dirty="0"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L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X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))</a:t>
            </a:r>
            <a:r>
              <a:rPr lang="en-US" sz="2400" dirty="0">
                <a:sym typeface="Symbol"/>
              </a:rPr>
              <a:t>=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0?</a:t>
            </a: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[Edmonds ‘67] 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 ??</a:t>
            </a: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</a:t>
            </a:r>
            <a:r>
              <a:rPr lang="en-US" sz="2400" b="1" dirty="0" err="1">
                <a:solidFill>
                  <a:srgbClr val="008000"/>
                </a:solidFill>
                <a:latin typeface="Comic Sans MS"/>
                <a:cs typeface="Comic Sans MS"/>
              </a:rPr>
              <a:t>Lovasz</a:t>
            </a: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 ‘79]  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RP </a:t>
            </a: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[Valiant ‘79] 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 </a:t>
            </a:r>
            <a:r>
              <a:rPr lang="en-US" sz="2400" b="1" dirty="0">
                <a:latin typeface="Comic Sans MS"/>
                <a:cs typeface="Comic Sans MS"/>
                <a:sym typeface="Symbol"/>
              </a:rPr>
              <a:t>captures algebraic identities  (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PIT)</a:t>
            </a:r>
            <a:endParaRPr lang="en-US" sz="2400" b="1" dirty="0">
              <a:latin typeface="Comic Sans MS"/>
              <a:cs typeface="Comic Sans MS"/>
              <a:sym typeface="Symbol"/>
            </a:endParaRPr>
          </a:p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3366FF"/>
                </a:solidFill>
                <a:latin typeface="Comic Sans MS"/>
                <a:cs typeface="Comic Sans MS"/>
              </a:rPr>
              <a:t>Math special cases</a:t>
            </a:r>
            <a:r>
              <a:rPr lang="en-US" sz="2400" b="1" dirty="0">
                <a:latin typeface="Comic Sans MS"/>
                <a:cs typeface="Comic Sans MS"/>
              </a:rPr>
              <a:t>: Module isomorphism, graph rigidity,… </a:t>
            </a:r>
            <a:endParaRPr lang="en-US" sz="24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8000"/>
                </a:solidFill>
                <a:latin typeface="Comic Sans MS"/>
                <a:cs typeface="Comic Sans MS"/>
              </a:rPr>
              <a:t>[Kabanets-Impagliazzo‘01] </a:t>
            </a:r>
            <a:r>
              <a:rPr lang="en-US" sz="2400" b="1" dirty="0">
                <a:solidFill>
                  <a:srgbClr val="660066"/>
                </a:solidFill>
                <a:latin typeface="Comic Sans MS"/>
                <a:cs typeface="Comic Sans MS"/>
              </a:rPr>
              <a:t>SING</a:t>
            </a:r>
            <a:r>
              <a:rPr lang="en-US" sz="2400" b="1" dirty="0">
                <a:latin typeface="Comic Sans MS"/>
                <a:cs typeface="Comic Sans MS"/>
              </a:rPr>
              <a:t> </a:t>
            </a:r>
            <a:r>
              <a:rPr lang="en-US" sz="2400" dirty="0">
                <a:sym typeface="Symbol"/>
              </a:rPr>
              <a:t></a:t>
            </a:r>
            <a:r>
              <a:rPr lang="en-US" sz="2400" dirty="0"/>
              <a:t>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800" b="1" dirty="0">
                <a:latin typeface="Comic Sans MS"/>
                <a:cs typeface="Comic Sans MS"/>
              </a:rPr>
              <a:t> </a:t>
            </a:r>
            <a:r>
              <a:rPr lang="en-US" sz="2800" b="1" dirty="0">
                <a:latin typeface="Comic Sans MS"/>
                <a:cs typeface="Comic Sans MS"/>
                <a:sym typeface="Wingdings"/>
              </a:rPr>
              <a:t> 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  <a:sym typeface="Wingdings"/>
              </a:rPr>
              <a:t>“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  <a:sym typeface="Wingdings"/>
              </a:rPr>
              <a:t>P</a:t>
            </a:r>
            <a:r>
              <a:rPr lang="en-US" sz="2400" b="1" dirty="0">
                <a:latin typeface="Comic Sans MS"/>
                <a:cs typeface="Comic Sans MS"/>
                <a:sym typeface="Wingdings"/>
              </a:rPr>
              <a:t> ≠ </a:t>
            </a:r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NP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”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                            </a:t>
            </a:r>
            <a:r>
              <a:rPr lang="en-US" sz="2400" b="1" dirty="0" err="1">
                <a:solidFill>
                  <a:srgbClr val="0000FF"/>
                </a:solidFill>
                <a:latin typeface="Comic Sans MS"/>
                <a:cs typeface="Comic Sans MS"/>
              </a:rPr>
              <a:t>Derandomization</a:t>
            </a:r>
            <a:r>
              <a:rPr lang="en-US" sz="2400" b="1" dirty="0">
                <a:solidFill>
                  <a:srgbClr val="0000FF"/>
                </a:solidFill>
                <a:latin typeface="Comic Sans MS"/>
                <a:cs typeface="Comic Sans MS"/>
              </a:rPr>
              <a:t>, Lower bounds</a:t>
            </a:r>
            <a:endParaRPr lang="en-US" sz="24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8" name="Rounded Rectangular Callout 17"/>
          <p:cNvSpPr/>
          <p:nvPr/>
        </p:nvSpPr>
        <p:spPr>
          <a:xfrm>
            <a:off x="4312975" y="4060670"/>
            <a:ext cx="2000682" cy="580651"/>
          </a:xfrm>
          <a:prstGeom prst="wedgeRoundRectCallout">
            <a:avLst>
              <a:gd name="adj1" fmla="val -61009"/>
              <a:gd name="adj2" fmla="val 21769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Randomized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</a:rPr>
              <a:t>Poly Time</a:t>
            </a:r>
          </a:p>
        </p:txBody>
      </p:sp>
    </p:spTree>
    <p:extLst>
      <p:ext uri="{BB962C8B-B14F-4D97-AF65-F5344CB8AC3E}">
        <p14:creationId xmlns:p14="http://schemas.microsoft.com/office/powerpoint/2010/main" val="303156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animBg="1"/>
      <p:bldP spid="17" grpId="0" uiExpand="1" animBg="1"/>
      <p:bldP spid="50" grpId="0" uiExpand="1" build="p"/>
      <p:bldP spid="18" grpId="0" uiExpan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8080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203536</TotalTime>
  <Words>3923</Words>
  <Application>Microsoft Macintosh PowerPoint</Application>
  <PresentationFormat>On-screen Show (4:3)</PresentationFormat>
  <Paragraphs>770</Paragraphs>
  <Slides>46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Arial</vt:lpstr>
      <vt:lpstr>Calibri</vt:lpstr>
      <vt:lpstr>Cambria Math</vt:lpstr>
      <vt:lpstr>Comic Sans MS</vt:lpstr>
      <vt:lpstr>Lucida Grande</vt:lpstr>
      <vt:lpstr>PT Mono</vt:lpstr>
      <vt:lpstr>Times New Roman</vt:lpstr>
      <vt:lpstr>Office Theme</vt:lpstr>
      <vt:lpstr>1_Default Design</vt:lpstr>
      <vt:lpstr>Equation</vt:lpstr>
      <vt:lpstr>PowerPoint Presentation</vt:lpstr>
      <vt:lpstr>PowerPoint Presentation</vt:lpstr>
      <vt:lpstr>PowerPoint Presentation</vt:lpstr>
      <vt:lpstr>Applications &amp; Connections</vt:lpstr>
      <vt:lpstr>PowerPoint Presentation</vt:lpstr>
      <vt:lpstr>The problem(s)</vt:lpstr>
      <vt:lpstr>Perfect Matchings (PMs)</vt:lpstr>
      <vt:lpstr>PMs &amp; symbolic matrices [Edmonds‘67]</vt:lpstr>
      <vt:lpstr>Symbolic matrices [Edmonds‘67]</vt:lpstr>
      <vt:lpstr>Symbolic matrices dual life</vt:lpstr>
      <vt:lpstr> The algorithm Alternate minimization</vt:lpstr>
      <vt:lpstr>Perfect Matchings (PMs)</vt:lpstr>
      <vt:lpstr>Matrix Scaling  […Sinkhorn’64,…]</vt:lpstr>
      <vt:lpstr>Scaling algorithm [Sinkhorn’64,…]</vt:lpstr>
      <vt:lpstr>Scaling algorithm [Sinkhorn’64]</vt:lpstr>
      <vt:lpstr>Scaling algorithm</vt:lpstr>
      <vt:lpstr>Scaling algorithm</vt:lpstr>
      <vt:lpstr>Scaling algorithm </vt:lpstr>
      <vt:lpstr>Scaling algorithm </vt:lpstr>
      <vt:lpstr>Scaling algorithm </vt:lpstr>
      <vt:lpstr>Scaling algorithm </vt:lpstr>
      <vt:lpstr>Scaling algorithm</vt:lpstr>
      <vt:lpstr>Scaling algorithm</vt:lpstr>
      <vt:lpstr>Scaling algorithm</vt:lpstr>
      <vt:lpstr>Scaling algorithm</vt:lpstr>
      <vt:lpstr>Scaling algorithm</vt:lpstr>
      <vt:lpstr>Analysis of the algorithm [Linial-Samorodnitsky-W’01]</vt:lpstr>
      <vt:lpstr>    Done (baby case):  Bip matching &amp; Matrix Scaling  Now (real thing):  NC-SING &amp; Operator Scaling  [Gurvits’04]  [Garg,Gurvits,Oliveira,W’15]</vt:lpstr>
      <vt:lpstr>[Gurvits ’04] Quantum leap</vt:lpstr>
      <vt:lpstr>Operator Scaling [Gurvits ’04] a quantum leap</vt:lpstr>
      <vt:lpstr>Operator scaling algorithm  [Gurvits ’04, Garg-Gurvits-Olivera-W’15]</vt:lpstr>
      <vt:lpstr>6 areas, 6 problems [GGOW’15+16]   L=(A1,A2,…,Am), Ai  Matn(F)     (e.g. F=Q)</vt:lpstr>
      <vt:lpstr>Invariant Theory symmetries, group actions, orbits, invariants</vt:lpstr>
      <vt:lpstr>Invariant theory</vt:lpstr>
      <vt:lpstr> Unification and generalization I [BGOWW’17,F’17,BFGOWW’18]   </vt:lpstr>
      <vt:lpstr>PowerPoint Presentation</vt:lpstr>
      <vt:lpstr> Alternate Minimization numerous other examples (statistics, optimization, machine learning,…)</vt:lpstr>
      <vt:lpstr>  Alternate minimization on groups </vt:lpstr>
      <vt:lpstr> Alternate Minimization over groups Applications and analysis</vt:lpstr>
      <vt:lpstr>Unification &amp; generalization II   Non-commutative duality, Geodesic convexity, Moment map    </vt:lpstr>
      <vt:lpstr>PowerPoint Presentation</vt:lpstr>
      <vt:lpstr>Non-commutative duality </vt:lpstr>
      <vt:lpstr>Geodesic convexity    and algorithms  </vt:lpstr>
      <vt:lpstr>Geodesic optimization [AGLOW’17, BFGOWW’19] General groups, beyond alt min &amp; convex opt</vt:lpstr>
      <vt:lpstr>Conclusions &amp; Open Problems</vt:lpstr>
      <vt:lpstr>Book ad</vt:lpstr>
    </vt:vector>
  </TitlesOfParts>
  <Company>Institute for Advanced Study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Univalent Foundations, 2012-13 Vladimir Voevodsky</dc:title>
  <dc:creator>Avi Wigderson</dc:creator>
  <cp:lastModifiedBy>Microsoft Office User</cp:lastModifiedBy>
  <cp:revision>848</cp:revision>
  <dcterms:created xsi:type="dcterms:W3CDTF">2012-05-04T10:25:56Z</dcterms:created>
  <dcterms:modified xsi:type="dcterms:W3CDTF">2020-09-15T15:27:23Z</dcterms:modified>
</cp:coreProperties>
</file>