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6" r:id="rId1"/>
  </p:sldMasterIdLst>
  <p:notesMasterIdLst>
    <p:notesMasterId r:id="rId76"/>
  </p:notesMasterIdLst>
  <p:handoutMasterIdLst>
    <p:handoutMasterId r:id="rId77"/>
  </p:handoutMasterIdLst>
  <p:sldIdLst>
    <p:sldId id="927" r:id="rId2"/>
    <p:sldId id="620" r:id="rId3"/>
    <p:sldId id="348" r:id="rId4"/>
    <p:sldId id="708" r:id="rId5"/>
    <p:sldId id="709" r:id="rId6"/>
    <p:sldId id="966" r:id="rId7"/>
    <p:sldId id="710" r:id="rId8"/>
    <p:sldId id="610" r:id="rId9"/>
    <p:sldId id="747" r:id="rId10"/>
    <p:sldId id="748" r:id="rId11"/>
    <p:sldId id="660" r:id="rId12"/>
    <p:sldId id="962" r:id="rId13"/>
    <p:sldId id="760" r:id="rId14"/>
    <p:sldId id="723" r:id="rId15"/>
    <p:sldId id="724" r:id="rId16"/>
    <p:sldId id="968" r:id="rId17"/>
    <p:sldId id="929" r:id="rId18"/>
    <p:sldId id="310" r:id="rId19"/>
    <p:sldId id="945" r:id="rId20"/>
    <p:sldId id="486" r:id="rId21"/>
    <p:sldId id="487" r:id="rId22"/>
    <p:sldId id="960" r:id="rId23"/>
    <p:sldId id="947" r:id="rId24"/>
    <p:sldId id="734" r:id="rId25"/>
    <p:sldId id="699" r:id="rId26"/>
    <p:sldId id="306" r:id="rId27"/>
    <p:sldId id="330" r:id="rId28"/>
    <p:sldId id="331" r:id="rId29"/>
    <p:sldId id="332" r:id="rId30"/>
    <p:sldId id="969" r:id="rId31"/>
    <p:sldId id="970" r:id="rId32"/>
    <p:sldId id="335" r:id="rId33"/>
    <p:sldId id="339" r:id="rId34"/>
    <p:sldId id="340" r:id="rId35"/>
    <p:sldId id="961" r:id="rId36"/>
    <p:sldId id="524" r:id="rId37"/>
    <p:sldId id="938" r:id="rId38"/>
    <p:sldId id="939" r:id="rId39"/>
    <p:sldId id="940" r:id="rId40"/>
    <p:sldId id="932" r:id="rId41"/>
    <p:sldId id="827" r:id="rId42"/>
    <p:sldId id="971" r:id="rId43"/>
    <p:sldId id="972" r:id="rId44"/>
    <p:sldId id="973" r:id="rId45"/>
    <p:sldId id="974" r:id="rId46"/>
    <p:sldId id="257" r:id="rId47"/>
    <p:sldId id="959" r:id="rId48"/>
    <p:sldId id="876" r:id="rId49"/>
    <p:sldId id="886" r:id="rId50"/>
    <p:sldId id="948" r:id="rId51"/>
    <p:sldId id="279" r:id="rId52"/>
    <p:sldId id="887" r:id="rId53"/>
    <p:sldId id="256" r:id="rId54"/>
    <p:sldId id="950" r:id="rId55"/>
    <p:sldId id="951" r:id="rId56"/>
    <p:sldId id="956" r:id="rId57"/>
    <p:sldId id="957" r:id="rId58"/>
    <p:sldId id="954" r:id="rId59"/>
    <p:sldId id="963" r:id="rId60"/>
    <p:sldId id="952" r:id="rId61"/>
    <p:sldId id="953" r:id="rId62"/>
    <p:sldId id="809" r:id="rId63"/>
    <p:sldId id="975" r:id="rId64"/>
    <p:sldId id="812" r:id="rId65"/>
    <p:sldId id="981" r:id="rId66"/>
    <p:sldId id="909" r:id="rId67"/>
    <p:sldId id="944" r:id="rId68"/>
    <p:sldId id="941" r:id="rId69"/>
    <p:sldId id="923" r:id="rId70"/>
    <p:sldId id="924" r:id="rId71"/>
    <p:sldId id="925" r:id="rId72"/>
    <p:sldId id="320" r:id="rId73"/>
    <p:sldId id="295" r:id="rId74"/>
    <p:sldId id="359" r:id="rId75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F9D7E7"/>
    <a:srgbClr val="F2DCDB"/>
    <a:srgbClr val="CC3300"/>
    <a:srgbClr val="E4E4E4"/>
    <a:srgbClr val="86A5B4"/>
    <a:srgbClr val="F4FF98"/>
    <a:srgbClr val="B0D77E"/>
    <a:srgbClr val="FFF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8" autoAdjust="0"/>
    <p:restoredTop sz="73846" autoAdjust="0"/>
  </p:normalViewPr>
  <p:slideViewPr>
    <p:cSldViewPr snapToGrid="0" showGuides="1">
      <p:cViewPr varScale="1">
        <p:scale>
          <a:sx n="97" d="100"/>
          <a:sy n="97" d="100"/>
        </p:scale>
        <p:origin x="1954" y="69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100" d="100"/>
          <a:sy n="100" d="100"/>
        </p:scale>
        <p:origin x="4306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424A98E-FD74-432B-93CC-F4EBBBB41C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1ED8C6F-EF69-4ED6-A53C-A70496B87A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330F4-58F0-4687-8844-1D09D869313F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6FE1A8-BA0F-407D-BA8B-D8B239463C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B1F407-0D13-41F5-9887-7BBD26CDD1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B0356-FE33-450A-A6EB-C865B0EC0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51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59CAC-F614-4505-9C88-8A0A080EED4E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F2AFA-B057-4DAF-89C8-3B406FC6AB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06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971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875721">
              <a:lnSpc>
                <a:spcPct val="120000"/>
              </a:lnSpc>
              <a:defRPr/>
            </a:pPr>
            <a:endParaRPr lang="zh-CN" altLang="en-US" sz="1400" dirty="0">
              <a:solidFill>
                <a:schemeClr val="tx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8317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kern="1200" dirty="0">
              <a:solidFill>
                <a:schemeClr val="tx1"/>
              </a:solidFill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81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600" dirty="0">
              <a:latin typeface="Titillium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555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dirty="0">
              <a:latin typeface="Titillium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271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kern="1200" dirty="0">
              <a:solidFill>
                <a:schemeClr val="tx1"/>
              </a:solidFill>
              <a:effectLst/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653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dirty="0">
              <a:solidFill>
                <a:schemeClr val="tx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9970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F94F-9195-4E33-83A4-8E5B7A5C29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58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132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875721">
              <a:lnSpc>
                <a:spcPct val="120000"/>
              </a:lnSpc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92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279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783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sz="14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 smtClean="0"/>
                  <a:t>Then with these two gates, one can generate </a:t>
                </a:r>
                <a:r>
                  <a:rPr lang="en-US" altLang="zh-CN" baseline="0" dirty="0" smtClean="0"/>
                  <a:t>Bell </a:t>
                </a:r>
                <a:r>
                  <a:rPr lang="en-US" altLang="zh-CN" baseline="0" dirty="0" smtClean="0"/>
                  <a:t>state as this quantum circuit. </a:t>
                </a:r>
                <a:r>
                  <a:rPr lang="en-US" altLang="zh-CN" baseline="0" dirty="0" smtClean="0"/>
                  <a:t>For example, with input photon’s state is 00, after </a:t>
                </a:r>
                <a:r>
                  <a:rPr lang="en-US" altLang="zh-CN" baseline="0" dirty="0" err="1" smtClean="0"/>
                  <a:t>Hadarmand</a:t>
                </a:r>
                <a:r>
                  <a:rPr lang="en-US" altLang="zh-CN" baseline="0" dirty="0" smtClean="0"/>
                  <a:t> and </a:t>
                </a:r>
                <a:r>
                  <a:rPr lang="en-US" altLang="zh-CN" baseline="0" dirty="0" err="1" smtClean="0"/>
                  <a:t>cnot</a:t>
                </a:r>
                <a:r>
                  <a:rPr lang="en-US" altLang="zh-CN" baseline="0" dirty="0" smtClean="0"/>
                  <a:t> operations, we can get one of Bell states </a:t>
                </a:r>
                <a:r>
                  <a:rPr lang="el-GR" altLang="zh-CN" i="0" baseline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en-US" altLang="zh-CN" i="0" baseline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^</a:t>
                </a:r>
                <a:r>
                  <a:rPr lang="en-US" altLang="zh-CN" b="0" i="0" baseline="0" smtClean="0">
                    <a:latin typeface="Cambria Math" panose="02040503050406030204" pitchFamily="18" charset="0"/>
                  </a:rPr>
                  <a:t>+</a:t>
                </a:r>
                <a:r>
                  <a:rPr lang="en-US" altLang="zh-CN" baseline="0" dirty="0" smtClean="0"/>
                  <a:t>.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Inversely, if a two-photon state undergoing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cnot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and </a:t>
                </a:r>
                <a:r>
                  <a:rPr lang="en-US" altLang="zh-CN" baseline="0" dirty="0" err="1" smtClean="0"/>
                  <a:t>Hadarmand</a:t>
                </a:r>
                <a:r>
                  <a:rPr lang="en-US" altLang="zh-CN" baseline="0" dirty="0" smtClean="0"/>
                  <a:t> operations are projected into state 00, we can identify that the state is projected into </a:t>
                </a:r>
                <a:r>
                  <a:rPr lang="el-GR" altLang="zh-CN" i="0" baseline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en-US" altLang="zh-CN" i="0" baseline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^</a:t>
                </a:r>
                <a:r>
                  <a:rPr lang="en-US" altLang="zh-CN" b="0" i="0" baseline="0" smtClean="0">
                    <a:latin typeface="Cambria Math" panose="02040503050406030204" pitchFamily="18" charset="0"/>
                  </a:rPr>
                  <a:t>+</a:t>
                </a:r>
                <a:r>
                  <a:rPr lang="zh-CN" alt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equivalently. That is the way to perform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Bell state measurement. However, </a:t>
                </a:r>
                <a:r>
                  <a:rPr lang="en-US" altLang="zh-CN" dirty="0" smtClean="0">
                    <a:ea typeface="宋体" charset="-122"/>
                  </a:rPr>
                  <a:t>a</a:t>
                </a:r>
                <a:r>
                  <a:rPr lang="en-US" altLang="zh-CN" baseline="0" dirty="0" smtClean="0">
                    <a:ea typeface="宋体" charset="-122"/>
                  </a:rPr>
                  <a:t> perfect controlled-not gate is also </a:t>
                </a:r>
                <a:r>
                  <a:rPr lang="en-US" altLang="zh-CN" sz="1200" dirty="0" smtClean="0">
                    <a:cs typeface="Times New Roman" panose="02020603050405020304" pitchFamily="18" charset="0"/>
                  </a:rPr>
                  <a:t>far out</a:t>
                </a:r>
                <a:r>
                  <a:rPr lang="en-US" altLang="zh-CN" sz="1200" baseline="0" dirty="0" smtClean="0">
                    <a:cs typeface="Times New Roman" panose="02020603050405020304" pitchFamily="18" charset="0"/>
                  </a:rPr>
                  <a:t> of </a:t>
                </a:r>
                <a:r>
                  <a:rPr lang="en-US" altLang="zh-CN" sz="1200" dirty="0" smtClean="0">
                    <a:cs typeface="Times New Roman" panose="02020603050405020304" pitchFamily="18" charset="0"/>
                  </a:rPr>
                  <a:t>reach with current technologies. </a:t>
                </a:r>
                <a:r>
                  <a:rPr lang="en-US" altLang="zh-CN" baseline="0" dirty="0" smtClean="0"/>
                  <a:t>For photons, it would</a:t>
                </a:r>
                <a:r>
                  <a:rPr lang="en-US" altLang="zh-CN" dirty="0" smtClean="0"/>
                  <a:t> require ultra-strong non-linear coupling, which is extremely hard to realize.</a:t>
                </a:r>
                <a:endParaRPr lang="zh-CN" altLang="en-US" sz="12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207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7356" eaLnBrk="0" hangingPunct="0">
              <a:defRPr kumimoji="1" sz="26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1pPr>
            <a:lvl2pPr marL="804763" indent="-309524" defTabSz="997356" eaLnBrk="0" hangingPunct="0">
              <a:defRPr kumimoji="1" sz="26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2pPr>
            <a:lvl3pPr marL="1238098" indent="-247620" defTabSz="997356" eaLnBrk="0" hangingPunct="0">
              <a:defRPr kumimoji="1" sz="26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3pPr>
            <a:lvl4pPr marL="1733337" indent="-247620" defTabSz="997356" eaLnBrk="0" hangingPunct="0">
              <a:defRPr kumimoji="1" sz="26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4pPr>
            <a:lvl5pPr marL="2228576" indent="-247620" defTabSz="997356" eaLnBrk="0" hangingPunct="0">
              <a:defRPr kumimoji="1" sz="26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5pPr>
            <a:lvl6pPr marL="2723815" indent="-247620" defTabSz="997356" eaLnBrk="0" fontAlgn="base" hangingPunct="0">
              <a:spcBef>
                <a:spcPct val="0"/>
              </a:spcBef>
              <a:spcAft>
                <a:spcPct val="0"/>
              </a:spcAft>
              <a:defRPr kumimoji="1" sz="26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6pPr>
            <a:lvl7pPr marL="3219054" indent="-247620" defTabSz="997356" eaLnBrk="0" fontAlgn="base" hangingPunct="0">
              <a:spcBef>
                <a:spcPct val="0"/>
              </a:spcBef>
              <a:spcAft>
                <a:spcPct val="0"/>
              </a:spcAft>
              <a:defRPr kumimoji="1" sz="26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7pPr>
            <a:lvl8pPr marL="3714293" indent="-247620" defTabSz="997356" eaLnBrk="0" fontAlgn="base" hangingPunct="0">
              <a:spcBef>
                <a:spcPct val="0"/>
              </a:spcBef>
              <a:spcAft>
                <a:spcPct val="0"/>
              </a:spcAft>
              <a:defRPr kumimoji="1" sz="26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8pPr>
            <a:lvl9pPr marL="4209532" indent="-247620" defTabSz="997356" eaLnBrk="0" fontAlgn="base" hangingPunct="0">
              <a:spcBef>
                <a:spcPct val="0"/>
              </a:spcBef>
              <a:spcAft>
                <a:spcPct val="0"/>
              </a:spcAft>
              <a:defRPr kumimoji="1" sz="26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9pPr>
          </a:lstStyle>
          <a:p>
            <a:pPr eaLnBrk="1" hangingPunct="1"/>
            <a:fld id="{333EC1E7-6290-4CD7-B60C-42695ABA412B}" type="slidenum">
              <a:rPr lang="en-US" altLang="zh-CN" sz="1300" b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21</a:t>
            </a:fld>
            <a:endParaRPr lang="en-US" altLang="zh-CN" sz="13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" y="1339850"/>
            <a:ext cx="6423025" cy="3613150"/>
          </a:xfrm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2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 eaLnBrk="1" hangingPunct="1">
                  <a:lnSpc>
                    <a:spcPct val="120000"/>
                  </a:lnSpc>
                </a:pPr>
                <a:endParaRPr lang="zh-CN" altLang="zh-CN" sz="1400" dirty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92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 eaLnBrk="1" hangingPunct="1"/>
                <a:r>
                  <a:rPr lang="en-US" altLang="zh-CN" dirty="0" smtClean="0">
                    <a:ea typeface="宋体" charset="-122"/>
                  </a:rPr>
                  <a:t>However, a</a:t>
                </a:r>
                <a:r>
                  <a:rPr lang="en-US" altLang="zh-CN" baseline="0" dirty="0" smtClean="0">
                    <a:ea typeface="宋体" charset="-122"/>
                  </a:rPr>
                  <a:t> perfect controlled-not gate is also </a:t>
                </a:r>
                <a:r>
                  <a:rPr lang="en-US" altLang="zh-CN" sz="1200" dirty="0" smtClean="0">
                    <a:cs typeface="Times New Roman" panose="02020603050405020304" pitchFamily="18" charset="0"/>
                  </a:rPr>
                  <a:t>far out</a:t>
                </a:r>
                <a:r>
                  <a:rPr lang="en-US" altLang="zh-CN" sz="1200" baseline="0" dirty="0" smtClean="0">
                    <a:cs typeface="Times New Roman" panose="02020603050405020304" pitchFamily="18" charset="0"/>
                  </a:rPr>
                  <a:t> of </a:t>
                </a:r>
                <a:r>
                  <a:rPr lang="en-US" altLang="zh-CN" sz="1200" dirty="0" smtClean="0">
                    <a:cs typeface="Times New Roman" panose="02020603050405020304" pitchFamily="18" charset="0"/>
                  </a:rPr>
                  <a:t>reach with current technologies, one can generate entangled</a:t>
                </a:r>
                <a:r>
                  <a:rPr lang="en-US" altLang="zh-CN" sz="1200" baseline="0" dirty="0" smtClean="0">
                    <a:cs typeface="Times New Roman" panose="02020603050405020304" pitchFamily="18" charset="0"/>
                  </a:rPr>
                  <a:t> photon pair with </a:t>
                </a:r>
                <a:r>
                  <a:rPr lang="fr-FR" altLang="zh-CN" sz="1200" dirty="0" smtClean="0">
                    <a:cs typeface="Times New Roman" panose="02020603050405020304" pitchFamily="18" charset="0"/>
                  </a:rPr>
                  <a:t>spontaneous parametric down-conversion.</a:t>
                </a:r>
                <a:r>
                  <a:rPr lang="fr-FR" altLang="zh-CN" sz="1200" baseline="0" dirty="0" smtClean="0">
                    <a:cs typeface="Times New Roman" panose="02020603050405020304" pitchFamily="18" charset="0"/>
                  </a:rPr>
                  <a:t> When input a strong pump on a BBO crystal, with small probality it will simultaneously emits two single photons with H and V polarization, distributed in up and down circlar beams. Since at the overlap of the two beams, the polarization state H and V of two photons are 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indistinguishable, according to quantum superposition principle, the two photons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are entangled, it is called the singlet state </a:t>
                </a:r>
                <a:r>
                  <a:rPr lang="el-GR" altLang="zh-CN" sz="1200" b="0" i="0" kern="1200" baseline="0" smtClea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Ψ^</a:t>
                </a:r>
                <a:r>
                  <a:rPr lang="en-US" altLang="zh-CN" sz="1200" b="0" i="0" kern="1200" baseline="0" smtClea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−, 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HV-HV. With some single qubit operations on </a:t>
                </a:r>
                <a:r>
                  <a:rPr lang="el-GR" altLang="zh-CN" sz="1200" b="0" i="0" kern="1200" baseline="0" smtClea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Ψ</a:t>
                </a:r>
                <a:r>
                  <a:rPr lang="el-GR" altLang="zh-CN" sz="1200" b="0" i="0" kern="1200" baseline="0" smtClea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^</a:t>
                </a:r>
                <a:r>
                  <a:rPr lang="en-US" altLang="zh-CN" sz="1200" b="0" i="0" kern="1200" baseline="0" smtClea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−</a:t>
                </a:r>
                <a:r>
                  <a:rPr lang="en-US" altLang="zh-CN" dirty="0" smtClean="0">
                    <a:ea typeface="宋体" charset="-122"/>
                  </a:rPr>
                  <a:t>, all</a:t>
                </a:r>
                <a:r>
                  <a:rPr lang="en-US" altLang="zh-CN" baseline="0" dirty="0" smtClean="0">
                    <a:ea typeface="宋体" charset="-122"/>
                  </a:rPr>
                  <a:t> four Bell state can be transformed.</a:t>
                </a:r>
                <a:endParaRPr lang="zh-CN" altLang="zh-CN" dirty="0" smtClean="0">
                  <a:ea typeface="宋体" charset="-122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2501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914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842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kern="1200" dirty="0">
              <a:solidFill>
                <a:schemeClr val="tx1"/>
              </a:solidFill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828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92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D6F31-726D-42EE-A03E-5551B0AF59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62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0737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 fontAlgn="base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616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E5D7E-EF7E-4D58-B9D2-4076EFC9798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4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70204-C290-4C28-A975-2E379C75C88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1755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2475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1779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4244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514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76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856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442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1911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DB470-C9C5-48D4-B458-90FC2F25B6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2888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46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kern="1200" dirty="0">
              <a:solidFill>
                <a:schemeClr val="tx1"/>
              </a:solidFill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60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5576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616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965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400" b="0" i="0" dirty="0">
                    <a:solidFill>
                      <a:srgbClr val="000000"/>
                    </a:solidFill>
                    <a:effectLst/>
                  </a:rPr>
                  <a:t>The calculation task of Boson sampling</a:t>
                </a:r>
                <a:r>
                  <a:rPr lang="en-US" altLang="zh-CN" sz="1400" b="0" i="0" baseline="0" dirty="0">
                    <a:solidFill>
                      <a:srgbClr val="000000"/>
                    </a:solidFill>
                    <a:effectLst/>
                  </a:rPr>
                  <a:t> is to obtain</a:t>
                </a:r>
                <a:r>
                  <a:rPr lang="en-US" altLang="zh-CN" sz="14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Permanent of an </a:t>
                </a:r>
                <a:r>
                  <a:rPr lang="en-US" altLang="zh-CN" sz="1400" i="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m</a:t>
                </a:r>
                <a:r>
                  <a:rPr lang="en-US" altLang="zh-CN" sz="14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/>
                  </a:rPr>
                  <a:t>×</a:t>
                </a:r>
                <a:r>
                  <a:rPr lang="en-US" altLang="zh-CN" sz="1400" i="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m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 matrix. </a:t>
                </a:r>
                <a:r>
                  <a:rPr lang="en-US" altLang="zh-CN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With a classical computer, it will spend more than 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^m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 steps to sample from</a:t>
                </a:r>
                <a:r>
                  <a:rPr lang="en-US" altLang="zh-CN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 an m-input Boson sampler because the calculation of permanent is a 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sharp</a:t>
                </a:r>
                <a:r>
                  <a:rPr lang="en-US" altLang="zh-CN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P-complete problem.</a:t>
                </a:r>
                <a:r>
                  <a:rPr lang="en-US" altLang="zh-CN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 To show the hardness of this task, the limitation of classical computer is shown in this figure. W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ith about 50</a:t>
                </a:r>
                <a:r>
                  <a:rPr lang="en-US" altLang="zh-CN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 single photons, the complexity of calculation will challenge our fastest supercomputer today.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3F2AFA-B057-4DAF-89C8-3B406FC6AB51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130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400" b="0" i="0" dirty="0">
                    <a:solidFill>
                      <a:srgbClr val="000000"/>
                    </a:solidFill>
                    <a:effectLst/>
                  </a:rPr>
                  <a:t>The calculation task of Boson sampling</a:t>
                </a:r>
                <a:r>
                  <a:rPr lang="en-US" altLang="zh-CN" sz="1400" b="0" i="0" baseline="0" dirty="0">
                    <a:solidFill>
                      <a:srgbClr val="000000"/>
                    </a:solidFill>
                    <a:effectLst/>
                  </a:rPr>
                  <a:t> is to obtain</a:t>
                </a:r>
                <a:r>
                  <a:rPr lang="en-US" altLang="zh-CN" sz="14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Permanent of an </a:t>
                </a:r>
                <a:r>
                  <a:rPr lang="en-US" altLang="zh-CN" sz="1400" i="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m</a:t>
                </a:r>
                <a:r>
                  <a:rPr lang="en-US" altLang="zh-CN" sz="14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/>
                  </a:rPr>
                  <a:t>×</a:t>
                </a:r>
                <a:r>
                  <a:rPr lang="en-US" altLang="zh-CN" sz="1400" i="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m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 matrix. </a:t>
                </a:r>
                <a:r>
                  <a:rPr lang="en-US" altLang="zh-CN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With a classical computer, it will spend more than 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^m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 steps to sample from</a:t>
                </a:r>
                <a:r>
                  <a:rPr lang="en-US" altLang="zh-CN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 an m-input Boson sampler because the calculation of permanent is a 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sharp</a:t>
                </a:r>
                <a:r>
                  <a:rPr lang="en-US" altLang="zh-CN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P-complete problem.</a:t>
                </a:r>
                <a:r>
                  <a:rPr lang="en-US" altLang="zh-CN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 To show the hardness of this task, the limitation of classical computer is shown in this figure. W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ith about 50</a:t>
                </a:r>
                <a:r>
                  <a:rPr lang="en-US" altLang="zh-CN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等线 Light" panose="02010600030101010101" pitchFamily="2" charset="-122"/>
                    <a:cs typeface="Times New Roman" panose="02020603050405020304" pitchFamily="18" charset="0"/>
                  </a:rPr>
                  <a:t> single photons, the complexity of calculation will challenge our fastest supercomputer today.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3F2AFA-B057-4DAF-89C8-3B406FC6AB51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137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5704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06732C-EDF2-417B-89C9-7C0A7C8A19CD}" type="slidenum">
              <a:rPr lang="zh-CN" altLang="en-GB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GB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433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128993-09D1-4971-A2B4-9E65A5C208C5}" type="slidenum">
              <a:rPr kumimoji="0" lang="zh-CN" alt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</p:spPr>
        <p:txBody>
          <a:bodyPr/>
          <a:lstStyle/>
          <a:p>
            <a:pPr eaLnBrk="1" hangingPunct="1"/>
            <a:endParaRPr lang="en-US" altLang="zh-CN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2944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06732C-EDF2-417B-89C9-7C0A7C8A19CD}" type="slidenum">
              <a:rPr kumimoji="0" lang="zh-CN" alt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947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06732C-EDF2-417B-89C9-7C0A7C8A19CD}" type="slidenum">
              <a:rPr kumimoji="0" lang="zh-CN" alt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kern="1200" dirty="0">
              <a:solidFill>
                <a:schemeClr val="tx1"/>
              </a:solidFill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4150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06732C-EDF2-417B-89C9-7C0A7C8A19CD}" type="slidenum">
              <a:rPr kumimoji="0" lang="zh-CN" alt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229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588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5957CC-52AF-4972-BA40-21F4DA6DD7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128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3A380-A3CE-4535-B947-09145B1AE2D0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1637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3604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4873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0" indent="0" algn="just">
              <a:lnSpc>
                <a:spcPct val="120000"/>
              </a:lnSpc>
              <a:spcBef>
                <a:spcPct val="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/>
            </a:pPr>
            <a:endParaRPr lang="zh-CN" altLang="en-US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5957CC-52AF-4972-BA40-21F4DA6DD7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0215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5957CC-52AF-4972-BA40-21F4DA6DD74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9086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0342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F2AFA-B057-4DAF-89C8-3B406FC6AB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919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kern="1200" dirty="0">
              <a:solidFill>
                <a:schemeClr val="tx1"/>
              </a:solidFill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0198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2497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2559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73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dirty="0">
              <a:solidFill>
                <a:srgbClr val="C00000"/>
              </a:solidFill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6745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9991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F2AFA-B057-4DAF-89C8-3B406FC6AB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7508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0118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F2AFA-B057-4DAF-89C8-3B406FC6AB51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5757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400" kern="1200" dirty="0">
              <a:solidFill>
                <a:schemeClr val="tx1"/>
              </a:solidFill>
              <a:effectLst/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F94F-9195-4E33-83A4-8E5B7A5C293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68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kern="1200" dirty="0">
              <a:solidFill>
                <a:schemeClr val="tx1"/>
              </a:solidFill>
              <a:effectLst/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D6F31-726D-42EE-A03E-5551B0AF59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669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kern="1200" dirty="0">
              <a:solidFill>
                <a:schemeClr val="tx1"/>
              </a:solidFill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A6ED3-A431-4363-945A-6ADFCC6562F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94974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B6106-B21B-4A51-8335-4F529F72A8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4764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400" kern="1200" dirty="0">
              <a:solidFill>
                <a:schemeClr val="tx1"/>
              </a:solidFill>
              <a:effectLst/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D6F31-726D-42EE-A03E-5551B0AF59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762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kern="1200" dirty="0">
              <a:solidFill>
                <a:schemeClr val="tx1"/>
              </a:solidFill>
              <a:effectLst/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6F31-726D-42EE-A03E-5551B0AF594A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026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F94F-9195-4E33-83A4-8E5B7A5C293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81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8883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400" kern="1200" dirty="0">
              <a:solidFill>
                <a:schemeClr val="tx1"/>
              </a:solidFill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911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100" kern="1200" dirty="0">
              <a:solidFill>
                <a:schemeClr val="tx1"/>
              </a:solidFill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0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6C6581A-A4F4-43DC-9CB3-4EFE4B82E84F}" type="datetimeFigureOut">
              <a:rPr lang="zh-CN" altLang="en-US" smtClean="0">
                <a:solidFill>
                  <a:prstClr val="black"/>
                </a:solidFill>
              </a:rPr>
              <a:pPr/>
              <a:t>2021/2/24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044729C-E383-4561-882E-2E59F50FCD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8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14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B2817E1-8C29-4C11-BB2B-1479C1C4A2B0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15DCF0F-1D48-4700-A542-E24AE6FA1738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625F168B-097A-460B-BA4A-719D0ED6B17B}" type="datetimeFigureOut">
              <a:rPr lang="zh-CN" altLang="en-US"/>
              <a:pPr>
                <a:defRPr/>
              </a:pPr>
              <a:t>2021/2/24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5F376F9C-0011-44E3-8796-A9B7705C23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89353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12294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24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-1" y="0"/>
            <a:ext cx="12192001" cy="57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10" name="五边形 9"/>
          <p:cNvSpPr/>
          <p:nvPr userDrawn="1"/>
        </p:nvSpPr>
        <p:spPr>
          <a:xfrm>
            <a:off x="0" y="0"/>
            <a:ext cx="720000" cy="576000"/>
          </a:xfrm>
          <a:prstGeom prst="homePlate">
            <a:avLst>
              <a:gd name="adj" fmla="val 3584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11" name="燕尾形 10"/>
          <p:cNvSpPr/>
          <p:nvPr userDrawn="1"/>
        </p:nvSpPr>
        <p:spPr>
          <a:xfrm>
            <a:off x="470100" y="0"/>
            <a:ext cx="288000" cy="576000"/>
          </a:xfrm>
          <a:prstGeom prst="chevron">
            <a:avLst>
              <a:gd name="adj" fmla="val 740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8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7.emf"/><Relationship Id="rId18" Type="http://schemas.openxmlformats.org/officeDocument/2006/relationships/oleObject" Target="../embeddings/oleObject17.bin"/><Relationship Id="rId26" Type="http://schemas.openxmlformats.org/officeDocument/2006/relationships/image" Target="../media/image43.gif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40.emf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13.bin"/><Relationship Id="rId17" Type="http://schemas.openxmlformats.org/officeDocument/2006/relationships/oleObject" Target="../embeddings/oleObject16.bin"/><Relationship Id="rId25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6.emf"/><Relationship Id="rId24" Type="http://schemas.openxmlformats.org/officeDocument/2006/relationships/oleObject" Target="../embeddings/oleObject20.bin"/><Relationship Id="rId5" Type="http://schemas.openxmlformats.org/officeDocument/2006/relationships/image" Target="../media/image31.png"/><Relationship Id="rId15" Type="http://schemas.openxmlformats.org/officeDocument/2006/relationships/image" Target="../media/image38.emf"/><Relationship Id="rId23" Type="http://schemas.openxmlformats.org/officeDocument/2006/relationships/image" Target="../media/image41.e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39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35.emf"/><Relationship Id="rId14" Type="http://schemas.openxmlformats.org/officeDocument/2006/relationships/oleObject" Target="../embeddings/oleObject14.bin"/><Relationship Id="rId22" Type="http://schemas.openxmlformats.org/officeDocument/2006/relationships/oleObject" Target="../embeddings/oleObject19.bin"/><Relationship Id="rId27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6.png"/><Relationship Id="rId4" Type="http://schemas.openxmlformats.org/officeDocument/2006/relationships/oleObject" Target="../embeddings/oleObject2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microsoft.com/office/2007/relationships/hdphoto" Target="../media/hdphoto6.wdp"/><Relationship Id="rId11" Type="http://schemas.openxmlformats.org/officeDocument/2006/relationships/image" Target="../media/image51.emf"/><Relationship Id="rId5" Type="http://schemas.openxmlformats.org/officeDocument/2006/relationships/image" Target="../media/image50.png"/><Relationship Id="rId10" Type="http://schemas.openxmlformats.org/officeDocument/2006/relationships/image" Target="../media/image48.wmf"/><Relationship Id="rId4" Type="http://schemas.openxmlformats.org/officeDocument/2006/relationships/image" Target="../media/image49.gif"/><Relationship Id="rId9" Type="http://schemas.openxmlformats.org/officeDocument/2006/relationships/oleObject" Target="../embeddings/oleObject2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5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oleObject" Target="../embeddings/oleObject2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3.png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wmf"/><Relationship Id="rId5" Type="http://schemas.openxmlformats.org/officeDocument/2006/relationships/image" Target="../media/image79.pn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pn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0.png"/><Relationship Id="rId5" Type="http://schemas.openxmlformats.org/officeDocument/2006/relationships/image" Target="../media/image115.emf"/><Relationship Id="rId4" Type="http://schemas.openxmlformats.org/officeDocument/2006/relationships/image" Target="../media/image11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png"/><Relationship Id="rId5" Type="http://schemas.openxmlformats.org/officeDocument/2006/relationships/image" Target="../media/image130.emf"/><Relationship Id="rId4" Type="http://schemas.openxmlformats.org/officeDocument/2006/relationships/image" Target="../media/image129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9.jpeg"/><Relationship Id="rId4" Type="http://schemas.openxmlformats.org/officeDocument/2006/relationships/image" Target="../media/image1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image" Target="../media/image17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emf"/><Relationship Id="rId5" Type="http://schemas.openxmlformats.org/officeDocument/2006/relationships/image" Target="../media/image177.emf"/><Relationship Id="rId4" Type="http://schemas.openxmlformats.org/officeDocument/2006/relationships/image" Target="../media/image1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2.emf"/><Relationship Id="rId4" Type="http://schemas.openxmlformats.org/officeDocument/2006/relationships/image" Target="../media/image1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33.jpg"/><Relationship Id="rId7" Type="http://schemas.openxmlformats.org/officeDocument/2006/relationships/image" Target="../media/image28.emf"/><Relationship Id="rId12" Type="http://schemas.openxmlformats.org/officeDocument/2006/relationships/oleObject" Target="../embeddings/oleObject5.bin"/><Relationship Id="rId17" Type="http://schemas.openxmlformats.org/officeDocument/2006/relationships/oleObject" Target="../embeddings/oleObject8.bin"/><Relationship Id="rId25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image" Target="NUL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0.emf"/><Relationship Id="rId24" Type="http://schemas.openxmlformats.org/officeDocument/2006/relationships/image" Target="../media/image270.png"/><Relationship Id="rId5" Type="http://schemas.openxmlformats.org/officeDocument/2006/relationships/image" Target="../media/image27.emf"/><Relationship Id="rId15" Type="http://schemas.openxmlformats.org/officeDocument/2006/relationships/image" Target="../media/image32.png"/><Relationship Id="rId23" Type="http://schemas.openxmlformats.org/officeDocument/2006/relationships/image" Target="../media/image260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9.emf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3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F784BFE-5038-4176-9B87-A1570BA4BAE3}"/>
              </a:ext>
            </a:extLst>
          </p:cNvPr>
          <p:cNvSpPr/>
          <p:nvPr/>
        </p:nvSpPr>
        <p:spPr>
          <a:xfrm>
            <a:off x="1938599" y="5228501"/>
            <a:ext cx="9335437" cy="1261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Jian-Wei Pan</a:t>
            </a:r>
          </a:p>
          <a:p>
            <a:pPr marL="0" marR="0" lvl="0" indent="0" algn="r" defTabSz="91435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CAS Center for Excellence in Quantum Information and Quantum Physics</a:t>
            </a:r>
          </a:p>
          <a:p>
            <a:pPr marL="0" marR="0" lvl="0" indent="0" algn="r" defTabSz="91435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University of Science and Technology of China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3B53BA7-3638-4668-8684-EC0EE47FE2FE}"/>
              </a:ext>
            </a:extLst>
          </p:cNvPr>
          <p:cNvSpPr/>
          <p:nvPr/>
        </p:nvSpPr>
        <p:spPr>
          <a:xfrm>
            <a:off x="1007612" y="691747"/>
            <a:ext cx="10176776" cy="1794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schemeClr val="bg1"/>
                </a:solidFill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From multi-photon entanglement to quantum computational advantage</a:t>
            </a:r>
            <a:endParaRPr kumimoji="0" lang="en-US" altLang="zh-CN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 Light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24483" y="0"/>
            <a:ext cx="4145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Quantum entanglement</a:t>
            </a:r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173996" y="1822962"/>
            <a:ext cx="5389976" cy="1158669"/>
            <a:chOff x="814" y="2871"/>
            <a:chExt cx="2333" cy="393"/>
          </a:xfrm>
        </p:grpSpPr>
        <p:grpSp>
          <p:nvGrpSpPr>
            <p:cNvPr id="4" name="Group 59"/>
            <p:cNvGrpSpPr>
              <a:grpSpLocks noChangeAspect="1"/>
            </p:cNvGrpSpPr>
            <p:nvPr/>
          </p:nvGrpSpPr>
          <p:grpSpPr bwMode="auto">
            <a:xfrm>
              <a:off x="814" y="2871"/>
              <a:ext cx="2333" cy="393"/>
              <a:chOff x="1822" y="2462"/>
              <a:chExt cx="3235" cy="605"/>
            </a:xfrm>
          </p:grpSpPr>
          <p:sp>
            <p:nvSpPr>
              <p:cNvPr id="6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1837" y="2523"/>
                <a:ext cx="3220" cy="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7" name="Object 50"/>
              <p:cNvGraphicFramePr>
                <a:graphicFrameLocks noChangeAspect="1"/>
              </p:cNvGraphicFramePr>
              <p:nvPr/>
            </p:nvGraphicFramePr>
            <p:xfrm>
              <a:off x="2666" y="2565"/>
              <a:ext cx="416" cy="4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02" name="Photo Editor 照片" r:id="rId4" imgW="790476" imgH="781159" progId="">
                      <p:embed/>
                    </p:oleObj>
                  </mc:Choice>
                  <mc:Fallback>
                    <p:oleObj name="Photo Editor 照片" r:id="rId4" imgW="790476" imgH="781159" progId="">
                      <p:embed/>
                      <p:pic>
                        <p:nvPicPr>
                          <p:cNvPr id="7" name="Object 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6" y="2565"/>
                            <a:ext cx="416" cy="4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51"/>
              <p:cNvGraphicFramePr>
                <a:graphicFrameLocks noChangeAspect="1"/>
              </p:cNvGraphicFramePr>
              <p:nvPr/>
            </p:nvGraphicFramePr>
            <p:xfrm>
              <a:off x="3707" y="2671"/>
              <a:ext cx="542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03" name="Photo Editor 照片" r:id="rId6" imgW="1019048" imgH="419048" progId="">
                      <p:embed/>
                    </p:oleObj>
                  </mc:Choice>
                  <mc:Fallback>
                    <p:oleObj name="Photo Editor 照片" r:id="rId6" imgW="1019048" imgH="419048" progId="">
                      <p:embed/>
                      <p:pic>
                        <p:nvPicPr>
                          <p:cNvPr id="8" name="Object 5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07" y="2671"/>
                            <a:ext cx="542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52"/>
              <p:cNvGraphicFramePr>
                <a:graphicFrameLocks noChangeAspect="1"/>
              </p:cNvGraphicFramePr>
              <p:nvPr/>
            </p:nvGraphicFramePr>
            <p:xfrm>
              <a:off x="3609" y="2482"/>
              <a:ext cx="284" cy="5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04" name="Equation" r:id="rId8" imgW="55800" imgH="186120" progId="Equation.DSMT4">
                      <p:embed/>
                    </p:oleObj>
                  </mc:Choice>
                  <mc:Fallback>
                    <p:oleObj name="Equation" r:id="rId8" imgW="55800" imgH="186120" progId="Equation.DSMT4">
                      <p:embed/>
                      <p:pic>
                        <p:nvPicPr>
                          <p:cNvPr id="9" name="Object 5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9" y="2482"/>
                            <a:ext cx="284" cy="56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53"/>
              <p:cNvGraphicFramePr>
                <a:graphicFrameLocks noChangeAspect="1"/>
              </p:cNvGraphicFramePr>
              <p:nvPr/>
            </p:nvGraphicFramePr>
            <p:xfrm>
              <a:off x="4154" y="2462"/>
              <a:ext cx="190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05" name="Equation" r:id="rId10" imgW="92880" imgH="186120" progId="Equation.DSMT4">
                      <p:embed/>
                    </p:oleObj>
                  </mc:Choice>
                  <mc:Fallback>
                    <p:oleObj name="Equation" r:id="rId10" imgW="92880" imgH="186120" progId="Equation.DSMT4">
                      <p:embed/>
                      <p:pic>
                        <p:nvPicPr>
                          <p:cNvPr id="10" name="Object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4" y="2462"/>
                            <a:ext cx="190" cy="5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54"/>
              <p:cNvGraphicFramePr>
                <a:graphicFrameLocks noChangeAspect="1"/>
              </p:cNvGraphicFramePr>
              <p:nvPr/>
            </p:nvGraphicFramePr>
            <p:xfrm>
              <a:off x="2521" y="2477"/>
              <a:ext cx="290" cy="5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06" name="Equation" r:id="rId12" imgW="55800" imgH="186120" progId="Equation.DSMT4">
                      <p:embed/>
                    </p:oleObj>
                  </mc:Choice>
                  <mc:Fallback>
                    <p:oleObj name="Equation" r:id="rId12" imgW="55800" imgH="186120" progId="Equation.DSMT4">
                      <p:embed/>
                      <p:pic>
                        <p:nvPicPr>
                          <p:cNvPr id="11" name="Object 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21" y="2477"/>
                            <a:ext cx="290" cy="57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55"/>
              <p:cNvGraphicFramePr>
                <a:graphicFrameLocks noChangeAspect="1"/>
              </p:cNvGraphicFramePr>
              <p:nvPr/>
            </p:nvGraphicFramePr>
            <p:xfrm>
              <a:off x="3028" y="2471"/>
              <a:ext cx="193" cy="5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07" name="公式" r:id="rId14" imgW="92880" imgH="186120" progId="Equation.3">
                      <p:embed/>
                    </p:oleObj>
                  </mc:Choice>
                  <mc:Fallback>
                    <p:oleObj name="公式" r:id="rId14" imgW="92880" imgH="186120" progId="Equation.3">
                      <p:embed/>
                      <p:pic>
                        <p:nvPicPr>
                          <p:cNvPr id="12" name="Object 5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28" y="2471"/>
                            <a:ext cx="193" cy="59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56"/>
              <p:cNvGraphicFramePr>
                <a:graphicFrameLocks noChangeAspect="1"/>
              </p:cNvGraphicFramePr>
              <p:nvPr/>
            </p:nvGraphicFramePr>
            <p:xfrm>
              <a:off x="1969" y="2565"/>
              <a:ext cx="416" cy="4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08" name="Photo Editor 照片" r:id="rId16" imgW="790476" imgH="781159" progId="">
                      <p:embed/>
                    </p:oleObj>
                  </mc:Choice>
                  <mc:Fallback>
                    <p:oleObj name="Photo Editor 照片" r:id="rId16" imgW="790476" imgH="781159" progId="">
                      <p:embed/>
                      <p:pic>
                        <p:nvPicPr>
                          <p:cNvPr id="13" name="Object 5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9" y="2565"/>
                            <a:ext cx="416" cy="4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57"/>
              <p:cNvGraphicFramePr>
                <a:graphicFrameLocks noChangeAspect="1"/>
              </p:cNvGraphicFramePr>
              <p:nvPr/>
            </p:nvGraphicFramePr>
            <p:xfrm>
              <a:off x="4388" y="2671"/>
              <a:ext cx="542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09" name="Photo Editor 照片" r:id="rId17" imgW="1019048" imgH="419048" progId="">
                      <p:embed/>
                    </p:oleObj>
                  </mc:Choice>
                  <mc:Fallback>
                    <p:oleObj name="Photo Editor 照片" r:id="rId17" imgW="1019048" imgH="419048" progId="">
                      <p:embed/>
                      <p:pic>
                        <p:nvPicPr>
                          <p:cNvPr id="14" name="Object 5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88" y="2671"/>
                            <a:ext cx="542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58"/>
              <p:cNvGraphicFramePr>
                <a:graphicFrameLocks noChangeAspect="1"/>
              </p:cNvGraphicFramePr>
              <p:nvPr/>
            </p:nvGraphicFramePr>
            <p:xfrm>
              <a:off x="4290" y="2462"/>
              <a:ext cx="284" cy="5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10" name="Equation" r:id="rId18" imgW="55800" imgH="186120" progId="Equation.DSMT4">
                      <p:embed/>
                    </p:oleObj>
                  </mc:Choice>
                  <mc:Fallback>
                    <p:oleObj name="Equation" r:id="rId18" imgW="55800" imgH="186120" progId="Equation.DSMT4">
                      <p:embed/>
                      <p:pic>
                        <p:nvPicPr>
                          <p:cNvPr id="15" name="Object 5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90" y="2462"/>
                            <a:ext cx="284" cy="56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59"/>
              <p:cNvGraphicFramePr>
                <a:graphicFrameLocks noChangeAspect="1"/>
              </p:cNvGraphicFramePr>
              <p:nvPr/>
            </p:nvGraphicFramePr>
            <p:xfrm>
              <a:off x="4843" y="2478"/>
              <a:ext cx="190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11" name="Equation" r:id="rId20" imgW="92880" imgH="186120" progId="Equation.DSMT4">
                      <p:embed/>
                    </p:oleObj>
                  </mc:Choice>
                  <mc:Fallback>
                    <p:oleObj name="Equation" r:id="rId20" imgW="92880" imgH="186120" progId="Equation.DSMT4">
                      <p:embed/>
                      <p:pic>
                        <p:nvPicPr>
                          <p:cNvPr id="16" name="Object 5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3" y="2478"/>
                            <a:ext cx="190" cy="5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60"/>
              <p:cNvGraphicFramePr>
                <a:graphicFrameLocks noChangeAspect="1"/>
              </p:cNvGraphicFramePr>
              <p:nvPr/>
            </p:nvGraphicFramePr>
            <p:xfrm>
              <a:off x="1822" y="2477"/>
              <a:ext cx="290" cy="5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12" name="Equation" r:id="rId22" imgW="55800" imgH="186120" progId="Equation.DSMT4">
                      <p:embed/>
                    </p:oleObj>
                  </mc:Choice>
                  <mc:Fallback>
                    <p:oleObj name="Equation" r:id="rId22" imgW="55800" imgH="186120" progId="Equation.DSMT4">
                      <p:embed/>
                      <p:pic>
                        <p:nvPicPr>
                          <p:cNvPr id="17" name="Object 6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22" y="2477"/>
                            <a:ext cx="290" cy="57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61"/>
              <p:cNvGraphicFramePr>
                <a:graphicFrameLocks noChangeAspect="1"/>
              </p:cNvGraphicFramePr>
              <p:nvPr/>
            </p:nvGraphicFramePr>
            <p:xfrm>
              <a:off x="2328" y="2471"/>
              <a:ext cx="193" cy="5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13" name="Equation" r:id="rId24" imgW="92880" imgH="186120" progId="Equation.DSMT4">
                      <p:embed/>
                    </p:oleObj>
                  </mc:Choice>
                  <mc:Fallback>
                    <p:oleObj name="Equation" r:id="rId24" imgW="92880" imgH="186120" progId="Equation.DSMT4">
                      <p:embed/>
                      <p:pic>
                        <p:nvPicPr>
                          <p:cNvPr id="18" name="Object 6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28" y="2471"/>
                            <a:ext cx="193" cy="59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" name="Text Box 73"/>
            <p:cNvSpPr txBox="1">
              <a:spLocks noChangeAspect="1" noChangeArrowheads="1"/>
            </p:cNvSpPr>
            <p:nvPr/>
          </p:nvSpPr>
          <p:spPr bwMode="auto">
            <a:xfrm>
              <a:off x="1849" y="2969"/>
              <a:ext cx="258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仿宋_GB2312" pitchFamily="49" charset="-122"/>
                  <a:cs typeface="Times New Roman" panose="02020603050405020304" pitchFamily="18" charset="0"/>
                </a:rPr>
                <a:t>＋</a:t>
              </a:r>
            </a:p>
          </p:txBody>
        </p:sp>
      </p:grp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381029" y="1227958"/>
            <a:ext cx="32177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BBB59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itchFamily="2" charset="-122"/>
                <a:cs typeface="Times New Roman" panose="02020603050405020304" pitchFamily="18" charset="0"/>
              </a:rPr>
              <a:t>Quantum entanglement: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07" y="1356353"/>
            <a:ext cx="3202183" cy="290199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265784" y="4824557"/>
            <a:ext cx="4403472" cy="100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normalizeH="0" baseline="0" noProof="0" dirty="0">
                <a:ln>
                  <a:noFill/>
                </a:ln>
                <a:solidFill>
                  <a:srgbClr val="C13C2B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Spooky action at a distance</a:t>
            </a: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—</a:t>
            </a:r>
            <a:r>
              <a:rPr kumimoji="0" lang="en-US" altLang="zh-CN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Albert Einstein</a:t>
            </a:r>
            <a:endParaRPr kumimoji="0" lang="en-US" altLang="zh-CN" sz="2400" b="1" i="1" u="none" strike="noStrike" kern="1200" cap="none" normalizeH="0" noProof="0" dirty="0">
              <a:ln>
                <a:noFill/>
              </a:ln>
              <a:solidFill>
                <a:srgbClr val="C13C2B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173996" y="3165347"/>
            <a:ext cx="5988804" cy="50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Bell states – maximally entangled states: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1198383" y="3910910"/>
                <a:ext cx="4886081" cy="19234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zh-CN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〉"/>
                              <m:ctrlP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zh-CN" altLang="en-US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𝛷</m:t>
                                  </m:r>
                                </m:e>
                                <m:sup>
                                  <m:r>
                                    <a:rPr kumimoji="0" lang="zh-CN" altLang="en-US" sz="24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±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kumimoji="0" lang="zh-CN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12</m:t>
                          </m:r>
                        </m:sub>
                      </m:sSub>
                      <m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zh-CN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zh-CN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0" lang="zh-CN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〉"/>
                                  <m:ctrlP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zh-CN" altLang="en-US" sz="24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|</m:t>
                                  </m:r>
                                  <m: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𝐻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〉"/>
                                  <m:ctrlP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zh-CN" altLang="en-US" sz="24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|</m:t>
                                  </m:r>
                                  <m: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𝐻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±</m:t>
                          </m:r>
                          <m:sSub>
                            <m:sSubPr>
                              <m:ctrlP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〉"/>
                                  <m:ctrlP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zh-CN" altLang="en-US" sz="24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|</m:t>
                                  </m:r>
                                  <m: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𝑉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〉"/>
                                  <m:ctrlP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zh-CN" altLang="en-US" sz="24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|</m:t>
                                  </m:r>
                                  <m: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𝑉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altLang="zh-CN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微软雅黑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zh-CN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〉"/>
                              <m:ctrlP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zh-CN" altLang="en-US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𝛹</m:t>
                                  </m:r>
                                </m:e>
                                <m:sup>
                                  <m:r>
                                    <a:rPr kumimoji="0" lang="zh-CN" altLang="en-US" sz="24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±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kumimoji="0" lang="zh-CN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12</m:t>
                          </m:r>
                        </m:sub>
                      </m:sSub>
                      <m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zh-CN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zh-CN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0" lang="zh-CN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〉"/>
                                  <m:ctrlP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zh-CN" altLang="en-US" sz="24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|</m:t>
                                  </m:r>
                                  <m: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𝐻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〉"/>
                                  <m:ctrlP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zh-CN" altLang="en-US" sz="24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|</m:t>
                                  </m:r>
                                  <m: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𝑉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±</m:t>
                          </m:r>
                          <m:sSub>
                            <m:sSubPr>
                              <m:ctrlP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〉"/>
                                  <m:ctrlP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zh-CN" altLang="en-US" sz="24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|</m:t>
                                  </m:r>
                                  <m: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𝑉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〉"/>
                                  <m:ctrlP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zh-CN" altLang="en-US" sz="24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|</m:t>
                                  </m:r>
                                  <m:r>
                                    <a:rPr kumimoji="0" lang="zh-CN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cs typeface="+mn-cs"/>
                                    </a:rPr>
                                    <m:t>𝐻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zh-CN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383" y="3910910"/>
                <a:ext cx="4886081" cy="192347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06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2046796" y="3170144"/>
            <a:ext cx="3247849" cy="352084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69804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 Light" panose="020F0302020204030204" pitchFamily="34" charset="0"/>
              <a:ea typeface="微软雅黑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7058323" y="3158813"/>
            <a:ext cx="3307763" cy="352084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69804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 Light" panose="020F0302020204030204" pitchFamily="34" charset="0"/>
              <a:ea typeface="微软雅黑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08017" y="3170144"/>
            <a:ext cx="3616999" cy="46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20000"/>
              </a:lnSpc>
              <a:buClr>
                <a:srgbClr val="9BBB59">
                  <a:lumMod val="75000"/>
                </a:srgbClr>
              </a:buClr>
              <a:buSzPts val="2400"/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ea typeface="宋体" pitchFamily="2" charset="-122"/>
                <a:cs typeface="Times New Roman" panose="02020603050405020304" pitchFamily="18" charset="0"/>
              </a:rPr>
              <a:t>Computational capacities </a:t>
            </a:r>
          </a:p>
        </p:txBody>
      </p:sp>
      <p:sp>
        <p:nvSpPr>
          <p:cNvPr id="3" name="矩形 2"/>
          <p:cNvSpPr/>
          <p:nvPr/>
        </p:nvSpPr>
        <p:spPr>
          <a:xfrm>
            <a:off x="2270168" y="3158813"/>
            <a:ext cx="2730684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0000"/>
              </a:lnSpc>
              <a:buClr>
                <a:srgbClr val="9BBB59">
                  <a:lumMod val="75000"/>
                </a:srgbClr>
              </a:buClr>
              <a:buSzPts val="2400"/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ea typeface="宋体" pitchFamily="2" charset="-122"/>
                <a:cs typeface="Times New Roman" panose="02020603050405020304" pitchFamily="18" charset="0"/>
              </a:rPr>
              <a:t>Unconditional security</a:t>
            </a:r>
          </a:p>
        </p:txBody>
      </p:sp>
      <p:sp>
        <p:nvSpPr>
          <p:cNvPr id="4" name="椭圆 3"/>
          <p:cNvSpPr>
            <a:spLocks noChangeAspect="1"/>
          </p:cNvSpPr>
          <p:nvPr/>
        </p:nvSpPr>
        <p:spPr>
          <a:xfrm>
            <a:off x="2585220" y="3705382"/>
            <a:ext cx="2100585" cy="210058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2000" dirty="0">
              <a:solidFill>
                <a:prstClr val="white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7666224" y="3710529"/>
            <a:ext cx="2100585" cy="2100585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2000" dirty="0">
              <a:solidFill>
                <a:prstClr val="white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Rectangle 22"/>
          <p:cNvSpPr>
            <a:spLocks/>
          </p:cNvSpPr>
          <p:nvPr/>
        </p:nvSpPr>
        <p:spPr bwMode="auto">
          <a:xfrm>
            <a:off x="2024482" y="5981115"/>
            <a:ext cx="3222056" cy="33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 algn="ctr" defTabSz="914377"/>
            <a:r>
              <a:rPr lang="en-US" sz="22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 panose="02020603050405020304" pitchFamily="18" charset="0"/>
                <a:sym typeface="Lucida Grande" charset="0"/>
              </a:rPr>
              <a:t>Quantum communication</a:t>
            </a:r>
          </a:p>
        </p:txBody>
      </p:sp>
      <p:sp>
        <p:nvSpPr>
          <p:cNvPr id="8" name="Rectangle 22"/>
          <p:cNvSpPr>
            <a:spLocks/>
          </p:cNvSpPr>
          <p:nvPr/>
        </p:nvSpPr>
        <p:spPr bwMode="auto">
          <a:xfrm>
            <a:off x="7163160" y="5981116"/>
            <a:ext cx="3106712" cy="70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 algn="ctr" defTabSz="914377"/>
            <a:r>
              <a:rPr lang="en-US" sz="22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 panose="02020603050405020304" pitchFamily="18" charset="0"/>
                <a:sym typeface="Lucida Grande" charset="0"/>
              </a:rPr>
              <a:t>Quantum computation and simulation</a:t>
            </a:r>
          </a:p>
        </p:txBody>
      </p:sp>
      <p:sp>
        <p:nvSpPr>
          <p:cNvPr id="11" name="矩形 10"/>
          <p:cNvSpPr/>
          <p:nvPr/>
        </p:nvSpPr>
        <p:spPr>
          <a:xfrm>
            <a:off x="2832241" y="0"/>
            <a:ext cx="6552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altLang="zh-CN" sz="3200" dirty="0">
                <a:solidFill>
                  <a:prstClr val="white"/>
                </a:solidFill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Quantum information processing (QIP)</a:t>
            </a:r>
          </a:p>
        </p:txBody>
      </p:sp>
      <p:sp>
        <p:nvSpPr>
          <p:cNvPr id="13" name="矩形 12"/>
          <p:cNvSpPr/>
          <p:nvPr/>
        </p:nvSpPr>
        <p:spPr>
          <a:xfrm>
            <a:off x="3251686" y="650219"/>
            <a:ext cx="5688631" cy="469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20000"/>
              </a:lnSpc>
            </a:pPr>
            <a:r>
              <a:rPr lang="en-US" altLang="zh-CN" sz="22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</a:rPr>
              <a:t>Test of “spooky action at a distance”</a:t>
            </a:r>
            <a:endParaRPr lang="zh-CN" altLang="en-US" sz="2200" dirty="0">
              <a:solidFill>
                <a:prstClr val="black"/>
              </a:solidFill>
              <a:latin typeface="Calibri Light" panose="020F0302020204030204" pitchFamily="34" charset="0"/>
              <a:ea typeface="微软雅黑"/>
            </a:endParaRPr>
          </a:p>
        </p:txBody>
      </p:sp>
      <p:sp>
        <p:nvSpPr>
          <p:cNvPr id="14" name="下箭头 13"/>
          <p:cNvSpPr/>
          <p:nvPr/>
        </p:nvSpPr>
        <p:spPr>
          <a:xfrm>
            <a:off x="5745766" y="1166601"/>
            <a:ext cx="700467" cy="382359"/>
          </a:xfrm>
          <a:prstGeom prst="downArrow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 Light" panose="020F0302020204030204" pitchFamily="34" charset="0"/>
              <a:ea typeface="微软雅黑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96133" y="1564705"/>
            <a:ext cx="5799733" cy="471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200" dirty="0">
                <a:latin typeface="Calibri Light" panose="020F0302020204030204" pitchFamily="34" charset="0"/>
              </a:rPr>
              <a:t>Coherent manipulation of quantum systems</a:t>
            </a:r>
            <a:endParaRPr lang="zh-CN" altLang="en-US" sz="2200" dirty="0">
              <a:latin typeface="Calibri Light" panose="020F03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842224" y="2477152"/>
            <a:ext cx="4532601" cy="46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</a:rPr>
              <a:t>Quantum information processing </a:t>
            </a:r>
            <a:endParaRPr lang="zh-CN" altLang="en-US" sz="22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下箭头 19"/>
          <p:cNvSpPr/>
          <p:nvPr/>
        </p:nvSpPr>
        <p:spPr>
          <a:xfrm>
            <a:off x="5745765" y="2102731"/>
            <a:ext cx="700467" cy="382359"/>
          </a:xfrm>
          <a:prstGeom prst="downArrow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 Light" panose="020F0302020204030204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7780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1139097" y="1108981"/>
            <a:ext cx="10467879" cy="46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1pPr>
            <a:lvl2pPr marL="742950" indent="-28575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2pPr>
            <a:lvl3pPr marL="11430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3pPr>
            <a:lvl4pPr marL="16002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4pPr>
            <a:lvl5pPr marL="20574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9pPr>
          </a:lstStyle>
          <a:p>
            <a:pPr marL="268288" indent="-268288" algn="just" eaLnBrk="1" hangingPunct="1">
              <a:lnSpc>
                <a:spcPct val="12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cs typeface="Arial" charset="0"/>
              </a:rPr>
              <a:t>Single-photon-based key distribution: </a:t>
            </a:r>
            <a:r>
              <a:rPr lang="en-US" altLang="zh-CN" sz="2200" b="0" dirty="0">
                <a:solidFill>
                  <a:schemeClr val="tx1"/>
                </a:solidFill>
                <a:latin typeface="Calibri Light" panose="020F0302020204030204" pitchFamily="34" charset="0"/>
                <a:cs typeface="Arial" charset="0"/>
              </a:rPr>
              <a:t>[Bennett &amp; Brassard 1984 protocol]</a:t>
            </a:r>
          </a:p>
        </p:txBody>
      </p:sp>
      <p:sp>
        <p:nvSpPr>
          <p:cNvPr id="64" name="Text Box 5"/>
          <p:cNvSpPr txBox="1">
            <a:spLocks noChangeArrowheads="1"/>
          </p:cNvSpPr>
          <p:nvPr/>
        </p:nvSpPr>
        <p:spPr bwMode="auto">
          <a:xfrm>
            <a:off x="1147881" y="5542800"/>
            <a:ext cx="7848752" cy="49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1pPr>
            <a:lvl2pPr marL="742950" indent="-28575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2pPr>
            <a:lvl3pPr marL="11430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3pPr>
            <a:lvl4pPr marL="16002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4pPr>
            <a:lvl5pPr marL="20574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9pPr>
          </a:lstStyle>
          <a:p>
            <a:pPr marL="268288" indent="-268288" algn="just" eaLnBrk="1" hangingPunct="1">
              <a:lnSpc>
                <a:spcPct val="13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cs typeface="Arial" charset="0"/>
              </a:rPr>
              <a:t>Entanglement-based key distribution: </a:t>
            </a:r>
            <a:r>
              <a:rPr lang="en-US" altLang="zh-CN" sz="2200" b="0" dirty="0">
                <a:solidFill>
                  <a:schemeClr val="tx1"/>
                </a:solidFill>
                <a:latin typeface="Calibri Light" panose="020F0302020204030204" pitchFamily="34" charset="0"/>
                <a:cs typeface="Arial" charset="0"/>
              </a:rPr>
              <a:t>[</a:t>
            </a:r>
            <a:r>
              <a:rPr lang="nb-NO" altLang="zh-CN" sz="2200" b="0" dirty="0">
                <a:solidFill>
                  <a:schemeClr val="tx1"/>
                </a:solidFill>
                <a:latin typeface="Calibri Light" panose="020F0302020204030204" pitchFamily="34" charset="0"/>
                <a:cs typeface="Arial" charset="0"/>
              </a:rPr>
              <a:t>Ekert, PRL 67, 661 (1991)</a:t>
            </a:r>
            <a:r>
              <a:rPr lang="en-US" altLang="zh-CN" sz="2200" b="0" dirty="0">
                <a:solidFill>
                  <a:schemeClr val="tx1"/>
                </a:solidFill>
                <a:latin typeface="Calibri Light" panose="020F0302020204030204" pitchFamily="34" charset="0"/>
                <a:cs typeface="Arial" charset="0"/>
              </a:rPr>
              <a:t>]</a:t>
            </a:r>
          </a:p>
        </p:txBody>
      </p:sp>
      <p:sp>
        <p:nvSpPr>
          <p:cNvPr id="34" name="矩形 33"/>
          <p:cNvSpPr/>
          <p:nvPr/>
        </p:nvSpPr>
        <p:spPr>
          <a:xfrm>
            <a:off x="3381137" y="12525"/>
            <a:ext cx="5439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Quantum key distribution (QKD)</a:t>
            </a:r>
          </a:p>
        </p:txBody>
      </p:sp>
      <p:graphicFrame>
        <p:nvGraphicFramePr>
          <p:cNvPr id="35" name="Object 9"/>
          <p:cNvGraphicFramePr>
            <a:graphicFrameLocks noChangeAspect="1"/>
          </p:cNvGraphicFramePr>
          <p:nvPr/>
        </p:nvGraphicFramePr>
        <p:xfrm>
          <a:off x="1139097" y="2141847"/>
          <a:ext cx="4727012" cy="2722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" name="Photo Editor 照片" r:id="rId4" imgW="5753903" imgH="4180952" progId="MSPhotoEd.3">
                  <p:embed/>
                </p:oleObj>
              </mc:Choice>
              <mc:Fallback>
                <p:oleObj name="Photo Editor 照片" r:id="rId4" imgW="5753903" imgH="4180952" progId="MSPhotoEd.3">
                  <p:embed/>
                  <p:pic>
                    <p:nvPicPr>
                      <p:cNvPr id="3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097" y="2141847"/>
                        <a:ext cx="4727012" cy="27220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6325893" y="2467853"/>
            <a:ext cx="4171501" cy="2094099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altLang="zh-CN" sz="2200" dirty="0">
                <a:solidFill>
                  <a:srgbClr val="C13C2B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Unconditional secure in principle</a:t>
            </a:r>
          </a:p>
          <a:p>
            <a:pPr algn="just">
              <a:lnSpc>
                <a:spcPct val="120000"/>
              </a:lnSpc>
              <a:buClr>
                <a:schemeClr val="accent1">
                  <a:lumMod val="75000"/>
                </a:schemeClr>
              </a:buClr>
            </a:pPr>
            <a:r>
              <a:rPr lang="en-US" altLang="zh-CN" sz="22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Any eavesdropping will be detected</a:t>
            </a:r>
          </a:p>
          <a:p>
            <a:pPr algn="just">
              <a:lnSpc>
                <a:spcPct val="120000"/>
              </a:lnSpc>
              <a:buClr>
                <a:schemeClr val="accent1">
                  <a:lumMod val="75000"/>
                </a:schemeClr>
              </a:buClr>
            </a:pP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Wingdings 3" panose="05040102010807070707" pitchFamily="18" charset="2"/>
              </a:rPr>
              <a:t></a:t>
            </a:r>
            <a:r>
              <a:rPr lang="en-US" altLang="zh-CN" sz="22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zh-CN" sz="2200" dirty="0">
                <a:solidFill>
                  <a:srgbClr val="C13C2B"/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Wingdings 3" panose="05040102010807070707" pitchFamily="18" charset="2"/>
              </a:rPr>
              <a:t>Secure key!</a:t>
            </a:r>
          </a:p>
          <a:p>
            <a:pPr algn="just">
              <a:lnSpc>
                <a:spcPct val="120000"/>
              </a:lnSpc>
              <a:buClr>
                <a:schemeClr val="accent1">
                  <a:lumMod val="75000"/>
                </a:schemeClr>
              </a:buClr>
            </a:pPr>
            <a:r>
              <a:rPr lang="en-US" altLang="zh-CN" sz="22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Wingdings 3" panose="05040102010807070707" pitchFamily="18" charset="2"/>
              </a:rPr>
              <a:t>One-time pad</a:t>
            </a:r>
            <a:r>
              <a:rPr lang="en-US" altLang="zh-CN" sz="22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Wingdings 3" panose="05040102010807070707" pitchFamily="18" charset="2"/>
              </a:rPr>
              <a:t>encryption</a:t>
            </a:r>
          </a:p>
          <a:p>
            <a:pPr algn="just">
              <a:lnSpc>
                <a:spcPct val="120000"/>
              </a:lnSpc>
              <a:buClr>
                <a:schemeClr val="accent1">
                  <a:lumMod val="75000"/>
                </a:schemeClr>
              </a:buClr>
            </a:pP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Wingdings 3" panose="05040102010807070707" pitchFamily="18" charset="2"/>
              </a:rPr>
              <a:t></a:t>
            </a:r>
            <a:r>
              <a:rPr lang="en-US" altLang="zh-CN" sz="22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zh-CN" sz="2200" dirty="0" err="1">
                <a:solidFill>
                  <a:srgbClr val="C13C2B"/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Wingdings 3" panose="05040102010807070707" pitchFamily="18" charset="2"/>
              </a:rPr>
              <a:t>Unhackable</a:t>
            </a:r>
            <a:r>
              <a:rPr lang="en-US" altLang="zh-CN" sz="2200" dirty="0">
                <a:solidFill>
                  <a:srgbClr val="C13C2B"/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Wingdings 3" panose="05040102010807070707" pitchFamily="18" charset="2"/>
              </a:rPr>
              <a:t>!  </a:t>
            </a:r>
            <a:endParaRPr lang="zh-CN" altLang="en-US" sz="2200" dirty="0">
              <a:solidFill>
                <a:srgbClr val="C13C2B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3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38" y="4558525"/>
            <a:ext cx="3162300" cy="2095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073875" y="-18483"/>
            <a:ext cx="4044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Quantum teleportation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1" y="891577"/>
            <a:ext cx="4104347" cy="28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5658847" y="5347137"/>
            <a:ext cx="5376736" cy="93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Essential ingredient for quantum computation and distributed quantum network!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495047" y="3913859"/>
            <a:ext cx="4165884" cy="46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defRPr/>
            </a:pPr>
            <a:r>
              <a:rPr lang="en-US" altLang="zh-CN" sz="2200" b="0" dirty="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Bennett </a:t>
            </a:r>
            <a:r>
              <a:rPr lang="en-US" altLang="zh-CN" sz="2200" b="0" i="1" dirty="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et al</a:t>
            </a:r>
            <a:r>
              <a:rPr lang="en-US" altLang="zh-CN" sz="2200" b="0" dirty="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., PRL 70, 1895 (1993)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867181" y="816716"/>
            <a:ext cx="22320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1pPr>
            <a:lvl2pPr marL="742950" indent="-28575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2pPr>
            <a:lvl3pPr marL="11430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3pPr>
            <a:lvl4pPr marL="16002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4pPr>
            <a:lvl5pPr marL="20574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9pPr>
          </a:lstStyle>
          <a:p>
            <a:pPr algn="just" eaLnBrk="1" hangingPunct="1"/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cs typeface="Arial" charset="0"/>
              </a:rPr>
              <a:t>Initial state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819757" y="1821675"/>
            <a:ext cx="314079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1pPr>
            <a:lvl2pPr marL="742950" indent="-28575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2pPr>
            <a:lvl3pPr marL="11430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3pPr>
            <a:lvl4pPr marL="16002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4pPr>
            <a:lvl5pPr marL="20574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cs typeface="Arial" charset="0"/>
              </a:rPr>
              <a:t>The shared entangled pair</a:t>
            </a:r>
          </a:p>
        </p:txBody>
      </p:sp>
      <p:graphicFrame>
        <p:nvGraphicFramePr>
          <p:cNvPr id="21" name="Object 8"/>
          <p:cNvGraphicFramePr>
            <a:graphicFrameLocks noChangeAspect="1"/>
          </p:cNvGraphicFramePr>
          <p:nvPr/>
        </p:nvGraphicFramePr>
        <p:xfrm>
          <a:off x="6887680" y="2210884"/>
          <a:ext cx="3550413" cy="609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4" name="Equation" r:id="rId7" imgW="2628900" imgH="444500" progId="Equation.DSMT4">
                  <p:embed/>
                </p:oleObj>
              </mc:Choice>
              <mc:Fallback>
                <p:oleObj name="Equation" r:id="rId7" imgW="2628900" imgH="444500" progId="Equation.DSMT4">
                  <p:embed/>
                  <p:pic>
                    <p:nvPicPr>
                      <p:cNvPr id="2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7680" y="2210884"/>
                        <a:ext cx="3550413" cy="6099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9"/>
          <p:cNvGraphicFramePr>
            <a:graphicFrameLocks noChangeAspect="1"/>
          </p:cNvGraphicFramePr>
          <p:nvPr/>
        </p:nvGraphicFramePr>
        <p:xfrm>
          <a:off x="6887682" y="3071303"/>
          <a:ext cx="3682359" cy="1884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5" name="Equation" r:id="rId9" imgW="2946400" imgH="1346200" progId="Equation.DSMT4">
                  <p:embed/>
                </p:oleObj>
              </mc:Choice>
              <mc:Fallback>
                <p:oleObj name="Equation" r:id="rId9" imgW="2946400" imgH="1346200" progId="Equation.DSMT4">
                  <p:embed/>
                  <p:pic>
                    <p:nvPicPr>
                      <p:cNvPr id="2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7682" y="3071303"/>
                        <a:ext cx="3682359" cy="18843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80" y="1358606"/>
            <a:ext cx="2721803" cy="37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828307" y="6209204"/>
            <a:ext cx="1173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Star trek?</a:t>
            </a:r>
            <a:endParaRPr lang="zh-CN" alt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2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0445" y="0"/>
            <a:ext cx="3941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Quantum computation</a:t>
            </a: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487515" y="840620"/>
            <a:ext cx="3031232" cy="469167"/>
          </a:xfrm>
          <a:prstGeom prst="rect">
            <a:avLst/>
          </a:prstGeom>
          <a:noFill/>
          <a:ln w="31750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891" marR="0" lvl="0" indent="-342891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Quantum Parallelism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922533" y="1428165"/>
            <a:ext cx="2483372" cy="167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Bits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黑体" pitchFamily="2" charset="-122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0 or 1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00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，</a:t>
            </a: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01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，</a:t>
            </a: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10 or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 </a:t>
            </a: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11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000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，</a:t>
            </a: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001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，</a:t>
            </a: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010……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933137" y="1462286"/>
            <a:ext cx="2727029" cy="167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Qubits</a:t>
            </a:r>
            <a:endParaRPr kumimoji="1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黑体" pitchFamily="2" charset="-122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0 + 1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00 + 01 + 10 + 11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000 + 001 + 010 + ……</a:t>
            </a:r>
          </a:p>
        </p:txBody>
      </p:sp>
      <p:sp>
        <p:nvSpPr>
          <p:cNvPr id="10" name="矩形 9"/>
          <p:cNvSpPr/>
          <p:nvPr/>
        </p:nvSpPr>
        <p:spPr>
          <a:xfrm>
            <a:off x="1590982" y="3518580"/>
            <a:ext cx="9637066" cy="442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Evaluating a function f(x) for many different values of x simultaneously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823288" y="2026703"/>
            <a:ext cx="6371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V. S.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1590984" y="4517020"/>
                <a:ext cx="4505016" cy="1010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𝑈</m:t>
                      </m:r>
                      <m:f>
                        <m:fPr>
                          <m:ctrlPr>
                            <a:rPr kumimoji="0" lang="en-US" altLang="zh-C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kumimoji="0" lang="en-US" altLang="zh-CN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altLang="zh-CN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nary>
                        <m:naryPr>
                          <m:chr m:val="∑"/>
                          <m:ctrlPr>
                            <a:rPr kumimoji="0" lang="en-US" altLang="zh-C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altLang="zh-C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r>
                            <a:rPr kumimoji="0" lang="en-US" altLang="zh-C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=0</m:t>
                          </m:r>
                        </m:sub>
                        <m:sup>
                          <m:sSup>
                            <m:sSupPr>
                              <m:ctrlP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sup>
                          </m:sSup>
                          <m:r>
                            <a:rPr kumimoji="0" lang="en-US" altLang="zh-C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0" lang="en-US" altLang="zh-CN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CN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kumimoji="0" lang="en-US" altLang="zh-CN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0" lang="en-US" altLang="zh-CN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CN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kumimoji="0" lang="en-US" altLang="zh-C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altLang="zh-CN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kumimoji="0" lang="en-US" altLang="zh-CN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altLang="zh-CN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nary>
                        <m:naryPr>
                          <m:chr m:val="∑"/>
                          <m:ctrlPr>
                            <a:rPr kumimoji="0" lang="en-US" altLang="zh-CN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altLang="zh-CN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r>
                            <a:rPr kumimoji="0" lang="en-US" altLang="zh-CN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=0</m:t>
                          </m:r>
                        </m:sub>
                        <m:sup>
                          <m:sSup>
                            <m:sSupPr>
                              <m:ctrlPr>
                                <a:rPr kumimoji="0" lang="en-US" altLang="zh-CN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altLang="zh-CN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sup>
                          </m:sSup>
                          <m:r>
                            <a:rPr kumimoji="0" lang="en-US" altLang="zh-CN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kumimoji="0" lang="en-US" altLang="zh-CN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0" lang="en-US" altLang="zh-CN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CN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kumimoji="0" lang="en-US" altLang="zh-CN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0" lang="en-US" altLang="zh-CN" sz="2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CN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kumimoji="0" lang="en-US" altLang="zh-CN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altLang="zh-CN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984" y="4517020"/>
                <a:ext cx="4505016" cy="10100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右箭头 15"/>
          <p:cNvSpPr/>
          <p:nvPr/>
        </p:nvSpPr>
        <p:spPr>
          <a:xfrm>
            <a:off x="6257496" y="4772679"/>
            <a:ext cx="845670" cy="662609"/>
          </a:xfrm>
          <a:prstGeom prst="rightArrow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364883" y="4888539"/>
            <a:ext cx="28982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E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xponentially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speedup!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6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850147" y="1125673"/>
            <a:ext cx="5544616" cy="1686680"/>
          </a:xfrm>
          <a:prstGeom prst="rect">
            <a:avLst/>
          </a:prstGeom>
          <a:noFill/>
          <a:ln w="31750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Shor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 Algorithm (1994):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E.g. factor a 300-digit number with</a:t>
            </a:r>
          </a:p>
          <a:p>
            <a:pPr marL="185734" marR="0" lvl="0" indent="-185734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Classical THz computer: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150,000 years</a:t>
            </a:r>
          </a:p>
          <a:p>
            <a:pPr marL="185734" marR="0" lvl="0" indent="-185734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Quantum THz computer: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1 second!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17405" y="1067198"/>
            <a:ext cx="4523748" cy="1717393"/>
          </a:xfrm>
          <a:prstGeom prst="rect">
            <a:avLst/>
          </a:prstGeom>
          <a:solidFill>
            <a:srgbClr val="D9D9D9">
              <a:alpha val="69804"/>
            </a:srgbClr>
          </a:solidFill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/>
                <a:cs typeface="Arial" pitchFamily="34" charset="0"/>
              </a:rPr>
              <a:t>Code-breaking can be done in minutes, not in millennia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/>
                <a:cs typeface="Arial" pitchFamily="34" charset="0"/>
              </a:rPr>
              <a:t>Public key encryption, based on factoring, will be vulnerable!   </a:t>
            </a:r>
          </a:p>
        </p:txBody>
      </p:sp>
      <p:sp>
        <p:nvSpPr>
          <p:cNvPr id="5" name="矩形 4"/>
          <p:cNvSpPr/>
          <p:nvPr/>
        </p:nvSpPr>
        <p:spPr>
          <a:xfrm>
            <a:off x="4125266" y="0"/>
            <a:ext cx="3941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Quantum computation</a:t>
            </a:r>
          </a:p>
        </p:txBody>
      </p:sp>
      <p:sp>
        <p:nvSpPr>
          <p:cNvPr id="6" name="矩形 5"/>
          <p:cNvSpPr/>
          <p:nvPr/>
        </p:nvSpPr>
        <p:spPr>
          <a:xfrm>
            <a:off x="9405208" y="5582888"/>
            <a:ext cx="15409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Drug design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57941" y="5582888"/>
            <a:ext cx="21407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Financial analysis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02990" y="5582888"/>
            <a:ext cx="18412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/>
                <a:cs typeface="Arial" pitchFamily="34" charset="0"/>
              </a:rPr>
              <a:t>Code-breaking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86680" y="5582888"/>
            <a:ext cx="21290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Weather forecast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61" y="3886406"/>
            <a:ext cx="2341874" cy="15582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51"/>
          <a:stretch/>
        </p:blipFill>
        <p:spPr>
          <a:xfrm>
            <a:off x="952689" y="3886405"/>
            <a:ext cx="2341874" cy="15582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8" t="2917" r="5687" b="10776"/>
          <a:stretch/>
        </p:blipFill>
        <p:spPr>
          <a:xfrm>
            <a:off x="9210261" y="3886405"/>
            <a:ext cx="1930892" cy="1558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89" y="3886405"/>
            <a:ext cx="2040746" cy="15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8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Richard_feynm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85458" y="1183191"/>
            <a:ext cx="1536403" cy="21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7"/>
          <p:cNvSpPr txBox="1"/>
          <p:nvPr/>
        </p:nvSpPr>
        <p:spPr>
          <a:xfrm>
            <a:off x="8685065" y="3382504"/>
            <a:ext cx="21371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Richard Feynman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Calibri Light" panose="020F0302020204030204" pitchFamily="34" charset="0"/>
            </a:endParaRPr>
          </a:p>
        </p:txBody>
      </p:sp>
      <p:sp>
        <p:nvSpPr>
          <p:cNvPr id="4" name="TextBox 16"/>
          <p:cNvSpPr txBox="1"/>
          <p:nvPr/>
        </p:nvSpPr>
        <p:spPr>
          <a:xfrm>
            <a:off x="1080744" y="4732849"/>
            <a:ext cx="6391772" cy="1690335"/>
          </a:xfrm>
          <a:prstGeom prst="rect">
            <a:avLst/>
          </a:prstGeom>
          <a:solidFill>
            <a:srgbClr val="D9D9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Mimicking condensed matter physics via cold atoms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High-temperature superconducting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(fractional) Quantum Hall effect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……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080744" y="3056418"/>
            <a:ext cx="6431100" cy="128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Natural solution: a quantum simulator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ct val="80000"/>
              <a:buFontTx/>
              <a:buNone/>
              <a:tabLst/>
              <a:defRPr/>
            </a:pP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Consisting of superposition quantum states engineered to simulate the evolution of a quantum system</a:t>
            </a:r>
          </a:p>
        </p:txBody>
      </p:sp>
      <p:pic>
        <p:nvPicPr>
          <p:cNvPr id="6" name="Picture 6" descr="optical latt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4024" r="3006"/>
          <a:stretch>
            <a:fillRect/>
          </a:stretch>
        </p:blipFill>
        <p:spPr bwMode="auto">
          <a:xfrm>
            <a:off x="8276415" y="4118928"/>
            <a:ext cx="295448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80744" y="1134663"/>
            <a:ext cx="6431100" cy="169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 quantum system of </a:t>
            </a:r>
            <a:r>
              <a:rPr kumimoji="1" lang="en-US" altLang="zh-CN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two-level particles </a:t>
            </a:r>
          </a:p>
          <a:p>
            <a:pPr marL="271463" marR="0" lvl="0" indent="-271463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2" pitchFamily="18" charset="2"/>
              <a:buChar char="Q"/>
              <a:tabLst/>
              <a:defRPr/>
            </a:pP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Described by a 2</a:t>
            </a:r>
            <a:r>
              <a:rPr kumimoji="1" lang="en-US" altLang="zh-CN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(exponentially large) Hilbert space</a:t>
            </a:r>
          </a:p>
          <a:p>
            <a:pPr marL="271463" marR="0" lvl="0" indent="-271463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2" pitchFamily="18" charset="2"/>
              <a:buChar char="Q"/>
              <a:tabLst/>
              <a:defRPr/>
            </a:pP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Hardly accessible for</a:t>
            </a: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classical computers to simulate its evolution</a:t>
            </a:r>
          </a:p>
        </p:txBody>
      </p:sp>
      <p:sp>
        <p:nvSpPr>
          <p:cNvPr id="8" name="矩形 7"/>
          <p:cNvSpPr/>
          <p:nvPr/>
        </p:nvSpPr>
        <p:spPr>
          <a:xfrm>
            <a:off x="4155047" y="0"/>
            <a:ext cx="3565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FR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Quantum simulation</a:t>
            </a:r>
          </a:p>
        </p:txBody>
      </p:sp>
    </p:spTree>
    <p:extLst>
      <p:ext uri="{BB962C8B-B14F-4D97-AF65-F5344CB8AC3E}">
        <p14:creationId xmlns:p14="http://schemas.microsoft.com/office/powerpoint/2010/main" val="124946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8A66308-5130-4B6B-A745-5ED5FC299382}"/>
              </a:ext>
            </a:extLst>
          </p:cNvPr>
          <p:cNvSpPr/>
          <p:nvPr/>
        </p:nvSpPr>
        <p:spPr>
          <a:xfrm>
            <a:off x="2676955" y="0"/>
            <a:ext cx="6838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Optical quantum information processing</a:t>
            </a: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2BE03789-C3D1-44EE-83ED-5E62D8C8C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38" y="3271704"/>
            <a:ext cx="7277124" cy="279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CC3300"/>
              </a:buClr>
            </a:pPr>
            <a:r>
              <a:rPr lang="en-US" altLang="zh-CN" sz="2400" dirty="0">
                <a:solidFill>
                  <a:schemeClr val="accent2"/>
                </a:solidFill>
                <a:latin typeface="Calibri Light" panose="020F0302020204030204" pitchFamily="34" charset="0"/>
              </a:rPr>
              <a:t>Why do we like photons?</a:t>
            </a:r>
            <a:r>
              <a:rPr lang="en-US" altLang="zh-CN" sz="2400" b="0" dirty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400" b="0" dirty="0">
                <a:latin typeface="Calibri Light" panose="020F0302020204030204" pitchFamily="34" charset="0"/>
              </a:rPr>
              <a:t>Flying qubit (fastest quantum information transmitter)</a:t>
            </a: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400" b="0" dirty="0">
                <a:latin typeface="Calibri Light" panose="020F0302020204030204" pitchFamily="34" charset="0"/>
              </a:rPr>
              <a:t>Robust qubit (with weak interaction with environment) </a:t>
            </a: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400" b="0" dirty="0">
                <a:latin typeface="Calibri Light" panose="020F0302020204030204" pitchFamily="34" charset="0"/>
              </a:rPr>
              <a:t>High-precision manipulation with off-the-shell devices</a:t>
            </a: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400" b="0" dirty="0">
                <a:latin typeface="Calibri Light" panose="020F0302020204030204" pitchFamily="34" charset="0"/>
              </a:rPr>
              <a:t>Interconnections between distant physical systems   </a:t>
            </a:r>
          </a:p>
        </p:txBody>
      </p:sp>
      <p:pic>
        <p:nvPicPr>
          <p:cNvPr id="4" name="Picture 2" descr="http://images.iop.org/objects/phw/news/16/8/19/PW-2012-08-10-photon-shapes-story1.jpg">
            <a:extLst>
              <a:ext uri="{FF2B5EF4-FFF2-40B4-BE49-F238E27FC236}">
                <a16:creationId xmlns:a16="http://schemas.microsoft.com/office/drawing/2014/main" id="{7C1BBFAC-CA5F-429B-B344-24841D0BC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122" y="878719"/>
            <a:ext cx="4590092" cy="21136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F8E28FD-C4B3-48CE-8146-8DAA9FC0ED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72" y="878719"/>
            <a:ext cx="2818176" cy="21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695478" y="11232"/>
            <a:ext cx="8801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Elements of optical quantum information processing</a:t>
            </a:r>
          </a:p>
        </p:txBody>
      </p:sp>
      <p:pic>
        <p:nvPicPr>
          <p:cNvPr id="18" name="Picture 6" descr="sp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4222861"/>
            <a:ext cx="4389391" cy="193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86230" y="1036645"/>
            <a:ext cx="7151271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buClr>
                <a:schemeClr val="accent5">
                  <a:lumMod val="75000"/>
                </a:schemeClr>
              </a:buClr>
              <a:defRPr/>
            </a:pPr>
            <a:r>
              <a:rPr lang="en-US" altLang="zh-CN" sz="2100" b="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Generation of single photons</a:t>
            </a:r>
          </a:p>
          <a:p>
            <a:pPr marL="177796" indent="-177796" algn="just" eaLnBrk="1" hangingPunct="1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100" b="0" dirty="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Practical singe-photon source is far out of reach within current technologies</a:t>
            </a:r>
          </a:p>
          <a:p>
            <a:pPr marL="177796" indent="-177796" algn="just" eaLnBrk="1" hangingPunct="1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100" b="0" dirty="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Probabilistic quasi single photon: weak coherence pulse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2252290" y="2680173"/>
                <a:ext cx="3839577" cy="1182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〉"/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000">
                              <a:latin typeface="Cambria Math"/>
                            </a:rPr>
                            <m:t>|</m:t>
                          </m:r>
                          <m:r>
                            <a:rPr lang="zh-CN" altLang="en-US" sz="2000" i="1">
                              <a:latin typeface="Cambria Math"/>
                            </a:rPr>
                            <m:t>𝜓</m:t>
                          </m:r>
                        </m:e>
                      </m:d>
                      <m:r>
                        <a:rPr lang="zh-CN" altLang="en-US" sz="2000">
                          <a:latin typeface="Cambria Math"/>
                        </a:rPr>
                        <m:t>∼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sz="2000" i="1">
                              <a:latin typeface="Cambria Math"/>
                            </a:rPr>
                            <m:t>𝑛</m:t>
                          </m:r>
                          <m:r>
                            <a:rPr lang="zh-CN" altLang="en-US" sz="200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zh-CN" altLang="en-US" sz="2000">
                              <a:latin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20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zh-CN" altLang="en-US" sz="2000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zh-CN" altLang="en-US" sz="20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CN" altLang="en-US" sz="2000">
                                      <a:latin typeface="Cambria Math"/>
                                    </a:rPr>
                                    <m:t>!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begChr m:val=""/>
                              <m:endChr m:val="〉"/>
                              <m:ctrlP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>
                                  <a:latin typeface="Cambria Math"/>
                                </a:rPr>
                                <m:t>|</m:t>
                              </m:r>
                              <m:r>
                                <a:rPr lang="zh-CN" altLang="en-US" sz="2000" i="1"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  <m:groupChr>
                        <m:groupChrPr>
                          <m:chr m:val="→"/>
                          <m:vertJc m:val="bot"/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zh-CN" altLang="en-US" sz="2000" i="1">
                              <a:latin typeface="Cambria Math"/>
                            </a:rPr>
                            <m:t>𝑝</m:t>
                          </m:r>
                          <m:r>
                            <a:rPr lang="zh-CN" altLang="en-US" sz="2000">
                              <a:latin typeface="Cambria Math"/>
                            </a:rPr>
                            <m:t>≪1</m:t>
                          </m:r>
                        </m:e>
                      </m:groupChr>
                      <m:d>
                        <m:dPr>
                          <m:begChr m:val=""/>
                          <m:endChr m:val="〉"/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000">
                              <a:latin typeface="Cambria Math"/>
                            </a:rPr>
                            <m:t>|0</m:t>
                          </m:r>
                        </m:e>
                      </m:d>
                      <m:r>
                        <a:rPr lang="zh-CN" altLang="en-US" sz="2000">
                          <a:latin typeface="Cambria Math"/>
                        </a:rPr>
                        <m:t>+</m:t>
                      </m:r>
                      <m:r>
                        <a:rPr lang="zh-CN" altLang="en-US" sz="2000" i="1">
                          <a:latin typeface="Cambria Math"/>
                        </a:rPr>
                        <m:t>𝑝</m:t>
                      </m:r>
                      <m:d>
                        <m:dPr>
                          <m:begChr m:val=""/>
                          <m:endChr m:val="〉"/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000">
                              <a:latin typeface="Cambria Math"/>
                            </a:rPr>
                            <m:t>|1</m:t>
                          </m:r>
                        </m:e>
                      </m:d>
                    </m:oMath>
                  </m:oMathPara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290" y="2680173"/>
                <a:ext cx="3839577" cy="1182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786230" y="4389093"/>
            <a:ext cx="5242135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altLang="zh-CN" sz="21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Single photon detector</a:t>
            </a:r>
          </a:p>
          <a:p>
            <a:pPr marL="177796" indent="-177796" algn="just">
              <a:lnSpc>
                <a:spcPct val="13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100" dirty="0" err="1">
                <a:solidFill>
                  <a:prstClr val="black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InGaAs</a:t>
            </a:r>
            <a:r>
              <a:rPr lang="en-US" altLang="zh-CN" sz="2100" dirty="0">
                <a:solidFill>
                  <a:prstClr val="black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Avalanche photo diode</a:t>
            </a:r>
          </a:p>
          <a:p>
            <a:pPr marL="177796" indent="-177796" algn="just">
              <a:lnSpc>
                <a:spcPct val="13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100" dirty="0">
                <a:solidFill>
                  <a:prstClr val="black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Si detector </a:t>
            </a:r>
          </a:p>
          <a:p>
            <a:pPr marL="177796" indent="-177796" algn="just">
              <a:lnSpc>
                <a:spcPct val="13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100" dirty="0">
                <a:solidFill>
                  <a:prstClr val="black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Superconducting nanowire detector……</a:t>
            </a:r>
          </a:p>
        </p:txBody>
      </p:sp>
      <p:pic>
        <p:nvPicPr>
          <p:cNvPr id="12" name="Picture 3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807" y="1155253"/>
            <a:ext cx="3072685" cy="247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41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2B64ECE-A726-4D64-9FCD-1E230C88C26A}"/>
              </a:ext>
            </a:extLst>
          </p:cNvPr>
          <p:cNvCxnSpPr>
            <a:cxnSpLocks/>
          </p:cNvCxnSpPr>
          <p:nvPr/>
        </p:nvCxnSpPr>
        <p:spPr>
          <a:xfrm flipV="1">
            <a:off x="9153864" y="1484164"/>
            <a:ext cx="1762930" cy="951060"/>
          </a:xfrm>
          <a:prstGeom prst="line">
            <a:avLst/>
          </a:prstGeom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51A78256-1E84-4892-9EC8-06BBCEF45D31}"/>
              </a:ext>
            </a:extLst>
          </p:cNvPr>
          <p:cNvSpPr/>
          <p:nvPr/>
        </p:nvSpPr>
        <p:spPr>
          <a:xfrm>
            <a:off x="4201316" y="648266"/>
            <a:ext cx="37893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Single-photon unitary operation</a:t>
            </a:r>
          </a:p>
        </p:txBody>
      </p:sp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AA528BB0-4FDF-4455-A74E-18189AD7E6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203728"/>
              </p:ext>
            </p:extLst>
          </p:nvPr>
        </p:nvGraphicFramePr>
        <p:xfrm>
          <a:off x="811977" y="1374612"/>
          <a:ext cx="5557808" cy="2054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" name="CorelDRAW" r:id="rId4" imgW="3212592" imgH="1185672" progId="CorelDRAW.Graphic.11">
                  <p:embed/>
                </p:oleObj>
              </mc:Choice>
              <mc:Fallback>
                <p:oleObj name="CorelDRAW" r:id="rId4" imgW="3212592" imgH="1185672" progId="CorelDRAW.Graphic.11">
                  <p:embed/>
                  <p:pic>
                    <p:nvPicPr>
                      <p:cNvPr id="204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977" y="1374612"/>
                        <a:ext cx="5557808" cy="2054145"/>
                      </a:xfrm>
                      <a:prstGeom prst="rect">
                        <a:avLst/>
                      </a:prstGeom>
                      <a:solidFill>
                        <a:srgbClr val="59595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>
            <a:extLst>
              <a:ext uri="{FF2B5EF4-FFF2-40B4-BE49-F238E27FC236}">
                <a16:creationId xmlns:a16="http://schemas.microsoft.com/office/drawing/2014/main" id="{23838DAA-34BD-4CD8-9BA2-B88D8A105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539" r="3438"/>
          <a:stretch/>
        </p:blipFill>
        <p:spPr bwMode="auto">
          <a:xfrm>
            <a:off x="985736" y="4359532"/>
            <a:ext cx="4466174" cy="181215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6C2B0FF-C812-421D-B8FE-A56C49F1E3D5}"/>
              </a:ext>
            </a:extLst>
          </p:cNvPr>
          <p:cNvSpPr txBox="1"/>
          <p:nvPr/>
        </p:nvSpPr>
        <p:spPr>
          <a:xfrm>
            <a:off x="5915541" y="4359532"/>
            <a:ext cx="5381349" cy="1690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200" dirty="0">
                <a:latin typeface="Calibri Light" panose="020F0302020204030204" pitchFamily="34" charset="0"/>
              </a:rPr>
              <a:t>Arbitrary single-qubit unitary operation can be realized undergoing two types of wave plates</a:t>
            </a:r>
          </a:p>
          <a:p>
            <a:pPr marL="179388" indent="-179388" algn="just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Calibri Light" panose="020F0302020204030204" pitchFamily="34" charset="0"/>
              </a:rPr>
              <a:t>QWP: quarter-wave plate</a:t>
            </a:r>
          </a:p>
          <a:p>
            <a:pPr marL="179388" indent="-179388" algn="just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Calibri Light" panose="020F0302020204030204" pitchFamily="34" charset="0"/>
              </a:rPr>
              <a:t>HWP: half-wave plate 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C077838-7DC9-46B5-8F77-BF5F9FA8A7EB}"/>
              </a:ext>
            </a:extLst>
          </p:cNvPr>
          <p:cNvSpPr/>
          <p:nvPr/>
        </p:nvSpPr>
        <p:spPr>
          <a:xfrm>
            <a:off x="8544692" y="2009928"/>
            <a:ext cx="914400" cy="914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isometricOffAxis1Left">
              <a:rot lat="600000" lon="3000000" rev="1200000"/>
            </a:camera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DE76A55-9B4D-4E96-8366-C96DFFC51081}"/>
              </a:ext>
            </a:extLst>
          </p:cNvPr>
          <p:cNvCxnSpPr>
            <a:cxnSpLocks/>
          </p:cNvCxnSpPr>
          <p:nvPr/>
        </p:nvCxnSpPr>
        <p:spPr>
          <a:xfrm flipV="1">
            <a:off x="7281153" y="2467128"/>
            <a:ext cx="1765570" cy="909709"/>
          </a:xfrm>
          <a:prstGeom prst="line">
            <a:avLst/>
          </a:prstGeom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30">
            <a:extLst>
              <a:ext uri="{FF2B5EF4-FFF2-40B4-BE49-F238E27FC236}">
                <a16:creationId xmlns:a16="http://schemas.microsoft.com/office/drawing/2014/main" id="{0800AD7E-45A4-4FC6-B3F5-51FFCFAD93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89797" y="2685579"/>
            <a:ext cx="144000" cy="648000"/>
          </a:xfrm>
          <a:prstGeom prst="upDownArrow">
            <a:avLst>
              <a:gd name="adj1" fmla="val 50000"/>
              <a:gd name="adj2" fmla="val 9543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5" name="AutoShape 30">
            <a:extLst>
              <a:ext uri="{FF2B5EF4-FFF2-40B4-BE49-F238E27FC236}">
                <a16:creationId xmlns:a16="http://schemas.microsoft.com/office/drawing/2014/main" id="{40595232-82EF-4940-83BC-606DFD04800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900000">
            <a:off x="10117263" y="1537666"/>
            <a:ext cx="144000" cy="648000"/>
          </a:xfrm>
          <a:prstGeom prst="upDownArrow">
            <a:avLst>
              <a:gd name="adj1" fmla="val 50000"/>
              <a:gd name="adj2" fmla="val 9543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C014242-9882-45DD-9C55-64DCA9071C00}"/>
              </a:ext>
            </a:extLst>
          </p:cNvPr>
          <p:cNvCxnSpPr>
            <a:cxnSpLocks/>
          </p:cNvCxnSpPr>
          <p:nvPr/>
        </p:nvCxnSpPr>
        <p:spPr>
          <a:xfrm flipV="1">
            <a:off x="10202574" y="1537666"/>
            <a:ext cx="0" cy="648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弧形 18">
            <a:extLst>
              <a:ext uri="{FF2B5EF4-FFF2-40B4-BE49-F238E27FC236}">
                <a16:creationId xmlns:a16="http://schemas.microsoft.com/office/drawing/2014/main" id="{01B2C6F4-705D-4D98-8195-2C6EF6060747}"/>
              </a:ext>
            </a:extLst>
          </p:cNvPr>
          <p:cNvSpPr>
            <a:spLocks noChangeAspect="1"/>
          </p:cNvSpPr>
          <p:nvPr/>
        </p:nvSpPr>
        <p:spPr>
          <a:xfrm>
            <a:off x="9982888" y="1584025"/>
            <a:ext cx="425903" cy="425903"/>
          </a:xfrm>
          <a:prstGeom prst="arc">
            <a:avLst>
              <a:gd name="adj1" fmla="val 13627017"/>
              <a:gd name="adj2" fmla="val 16215570"/>
            </a:avLst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17C1577-DD37-4028-BAB4-E2B88CBA7012}"/>
              </a:ext>
            </a:extLst>
          </p:cNvPr>
          <p:cNvSpPr txBox="1"/>
          <p:nvPr/>
        </p:nvSpPr>
        <p:spPr>
          <a:xfrm>
            <a:off x="9848300" y="1314887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 Light" panose="020F0302020204030204" pitchFamily="34" charset="0"/>
              </a:rPr>
              <a:t>45°</a:t>
            </a:r>
            <a:endParaRPr lang="zh-CN" altLang="en-US" sz="1600" dirty="0">
              <a:latin typeface="Calibri Light" panose="020F03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C585649-BCE6-4903-8270-E06A0E7C6C94}"/>
              </a:ext>
            </a:extLst>
          </p:cNvPr>
          <p:cNvSpPr txBox="1"/>
          <p:nvPr/>
        </p:nvSpPr>
        <p:spPr>
          <a:xfrm>
            <a:off x="8572626" y="2933469"/>
            <a:ext cx="1765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Calibri Light" panose="020F0302020204030204" pitchFamily="34" charset="0"/>
              </a:rPr>
              <a:t>half-wave plate 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16" name="AutoShape 30">
            <a:extLst>
              <a:ext uri="{FF2B5EF4-FFF2-40B4-BE49-F238E27FC236}">
                <a16:creationId xmlns:a16="http://schemas.microsoft.com/office/drawing/2014/main" id="{FEF77191-F004-4318-9BF8-56FF0D0FD9F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7889797" y="2685378"/>
            <a:ext cx="144000" cy="648000"/>
          </a:xfrm>
          <a:prstGeom prst="upDownArrow">
            <a:avLst>
              <a:gd name="adj1" fmla="val 50000"/>
              <a:gd name="adj2" fmla="val 95438"/>
            </a:avLst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AutoShape 30">
            <a:extLst>
              <a:ext uri="{FF2B5EF4-FFF2-40B4-BE49-F238E27FC236}">
                <a16:creationId xmlns:a16="http://schemas.microsoft.com/office/drawing/2014/main" id="{61370D8D-CDF8-4626-AB7D-6694B860566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0000">
            <a:off x="10123838" y="1548943"/>
            <a:ext cx="144000" cy="648000"/>
          </a:xfrm>
          <a:prstGeom prst="upDownArrow">
            <a:avLst>
              <a:gd name="adj1" fmla="val 50000"/>
              <a:gd name="adj2" fmla="val 95438"/>
            </a:avLst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2434E0B-16EB-406E-A427-417EB63E04FF}"/>
              </a:ext>
            </a:extLst>
          </p:cNvPr>
          <p:cNvSpPr/>
          <p:nvPr/>
        </p:nvSpPr>
        <p:spPr>
          <a:xfrm>
            <a:off x="1695478" y="11232"/>
            <a:ext cx="8801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Elements of optical quantum information processing</a:t>
            </a:r>
          </a:p>
        </p:txBody>
      </p:sp>
    </p:spTree>
    <p:extLst>
      <p:ext uri="{BB962C8B-B14F-4D97-AF65-F5344CB8AC3E}">
        <p14:creationId xmlns:p14="http://schemas.microsoft.com/office/powerpoint/2010/main" val="7380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5604" y="1541748"/>
            <a:ext cx="2879507" cy="356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Plan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7485" y="1541748"/>
            <a:ext cx="2777579" cy="356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本框 3"/>
          <p:cNvSpPr txBox="1"/>
          <p:nvPr/>
        </p:nvSpPr>
        <p:spPr>
          <a:xfrm>
            <a:off x="3579573" y="0"/>
            <a:ext cx="503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Calibri Light" panose="020F0302020204030204" pitchFamily="34" charset="0"/>
              </a:rPr>
              <a:t>Two pillars of modern physics</a:t>
            </a:r>
            <a:endParaRPr lang="zh-CN" altLang="en-US" sz="3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69139" y="5260910"/>
            <a:ext cx="2714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rgbClr val="333333"/>
                </a:solidFill>
                <a:latin typeface="Calibri Light" panose="020F0302020204030204" pitchFamily="34" charset="0"/>
              </a:rPr>
              <a:t>Quantum mechanics</a:t>
            </a:r>
            <a:endParaRPr lang="zh-CN" altLang="en-US" sz="2400" dirty="0"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93411" y="5260910"/>
            <a:ext cx="2503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rgbClr val="333333"/>
                </a:solidFill>
                <a:latin typeface="Calibri Light" panose="020F0302020204030204" pitchFamily="34" charset="0"/>
              </a:rPr>
              <a:t>Theory of relativity</a:t>
            </a:r>
          </a:p>
        </p:txBody>
      </p:sp>
    </p:spTree>
    <p:extLst>
      <p:ext uri="{BB962C8B-B14F-4D97-AF65-F5344CB8AC3E}">
        <p14:creationId xmlns:p14="http://schemas.microsoft.com/office/powerpoint/2010/main" val="41791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B19A52D1-0456-4CD9-92CE-87859C400F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577219"/>
              </p:ext>
            </p:extLst>
          </p:nvPr>
        </p:nvGraphicFramePr>
        <p:xfrm>
          <a:off x="1468974" y="1312047"/>
          <a:ext cx="4384545" cy="1685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5" name="CorelDRAW" r:id="rId4" imgW="4242816" imgH="1630680" progId="CorelDRAW.Graphic.11">
                  <p:embed/>
                </p:oleObj>
              </mc:Choice>
              <mc:Fallback>
                <p:oleObj name="CorelDRAW" r:id="rId4" imgW="4242816" imgH="1630680" progId="CorelDRAW.Graphic.11">
                  <p:embed/>
                  <p:pic>
                    <p:nvPicPr>
                      <p:cNvPr id="2048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974" y="1312047"/>
                        <a:ext cx="4384545" cy="1685941"/>
                      </a:xfrm>
                      <a:prstGeom prst="rect">
                        <a:avLst/>
                      </a:prstGeom>
                      <a:solidFill>
                        <a:srgbClr val="59595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08BA2C4-3985-4755-BCFC-19C8DB66A36B}"/>
                  </a:ext>
                </a:extLst>
              </p:cNvPr>
              <p:cNvSpPr/>
              <p:nvPr/>
            </p:nvSpPr>
            <p:spPr>
              <a:xfrm>
                <a:off x="7207672" y="1775302"/>
                <a:ext cx="151387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CN" sz="2000" dirty="0">
                  <a:latin typeface="Calibri Light" panose="020F03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CN" sz="20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08BA2C4-3985-4755-BCFC-19C8DB66A3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672" y="1775302"/>
                <a:ext cx="1513876" cy="830997"/>
              </a:xfrm>
              <a:prstGeom prst="rect">
                <a:avLst/>
              </a:prstGeom>
              <a:blipFill>
                <a:blip r:embed="rId6"/>
                <a:stretch>
                  <a:fillRect l="-22088" t="-54745" r="-32129" b="-839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359F25C-982E-4F8B-B558-B901164F25A5}"/>
                  </a:ext>
                </a:extLst>
              </p:cNvPr>
              <p:cNvSpPr txBox="1"/>
              <p:nvPr/>
            </p:nvSpPr>
            <p:spPr>
              <a:xfrm>
                <a:off x="8943763" y="1775303"/>
                <a:ext cx="164032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10</m:t>
                              </m:r>
                            </m:e>
                          </m:d>
                        </m:e>
                      </m:d>
                      <m:r>
                        <a:rPr kumimoji="0" lang="en-US" altLang="zh-CN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微软雅黑 Light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11</m:t>
                              </m:r>
                            </m:e>
                          </m:d>
                        </m:e>
                      </m:d>
                      <m:r>
                        <a:rPr kumimoji="0" lang="en-US" altLang="zh-CN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0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359F25C-982E-4F8B-B558-B901164F2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763" y="1775303"/>
                <a:ext cx="1640327" cy="830997"/>
              </a:xfrm>
              <a:prstGeom prst="rect">
                <a:avLst/>
              </a:prstGeom>
              <a:blipFill>
                <a:blip r:embed="rId7"/>
                <a:stretch>
                  <a:fillRect l="-16729" t="-54745" r="-26394" b="-839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3EE94F04-46D2-4FA0-8B7B-1D936BDA7D8B}"/>
              </a:ext>
            </a:extLst>
          </p:cNvPr>
          <p:cNvSpPr/>
          <p:nvPr/>
        </p:nvSpPr>
        <p:spPr>
          <a:xfrm>
            <a:off x="1695478" y="11232"/>
            <a:ext cx="8801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Elements of optical quantum information processing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79788CD-B2D1-4719-8C15-60AE91506DF5}"/>
              </a:ext>
            </a:extLst>
          </p:cNvPr>
          <p:cNvSpPr/>
          <p:nvPr/>
        </p:nvSpPr>
        <p:spPr>
          <a:xfrm>
            <a:off x="4463213" y="697422"/>
            <a:ext cx="32655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Photon-photon logical gate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C2F916C-BA49-42B0-A6E1-DF0933ADA7FD}"/>
              </a:ext>
            </a:extLst>
          </p:cNvPr>
          <p:cNvSpPr/>
          <p:nvPr/>
        </p:nvSpPr>
        <p:spPr>
          <a:xfrm>
            <a:off x="2679491" y="5708953"/>
            <a:ext cx="6858048" cy="93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200" dirty="0">
                <a:latin typeface="Calibri Light" panose="020F0302020204030204" pitchFamily="34" charset="0"/>
                <a:sym typeface="Wingdings 3" panose="05040102010807070707" pitchFamily="18" charset="2"/>
              </a:rPr>
              <a:t>For photons, CNOT gate requires </a:t>
            </a:r>
            <a:r>
              <a:rPr lang="en-US" altLang="zh-CN" sz="2200" dirty="0">
                <a:latin typeface="Calibri Light" panose="020F0302020204030204" pitchFamily="34" charset="0"/>
              </a:rPr>
              <a:t>strong non-linear coupling</a:t>
            </a:r>
          </a:p>
          <a:p>
            <a:pPr marL="271456" indent="-271456" algn="just">
              <a:lnSpc>
                <a:spcPct val="130000"/>
              </a:lnSpc>
              <a:buClr>
                <a:schemeClr val="accent2"/>
              </a:buClr>
              <a:buFont typeface="Wingdings 2" panose="05020102010507070707" pitchFamily="18" charset="2"/>
              <a:buChar char="Q"/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</a:rPr>
              <a:t>But the coupling between photons is negligibly weak!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E4B2390-5DAF-4FAF-A411-0FA4669132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4064037"/>
            <a:ext cx="5344488" cy="13704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111140F-D2DD-418A-856D-2534E64430BB}"/>
              </a:ext>
            </a:extLst>
          </p:cNvPr>
          <p:cNvSpPr txBox="1"/>
          <p:nvPr/>
        </p:nvSpPr>
        <p:spPr>
          <a:xfrm>
            <a:off x="1933443" y="3550218"/>
            <a:ext cx="3311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1800" dirty="0">
                <a:latin typeface="Calibri Light" panose="020F0302020204030204" pitchFamily="34" charset="0"/>
                <a:cs typeface="Calibri" panose="020F0502020204030204" pitchFamily="34" charset="0"/>
              </a:rPr>
              <a:t>Manipulation of entanglement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912DBF0-D254-4555-A656-ED03449B20D9}"/>
                  </a:ext>
                </a:extLst>
              </p:cNvPr>
              <p:cNvSpPr txBox="1"/>
              <p:nvPr/>
            </p:nvSpPr>
            <p:spPr>
              <a:xfrm>
                <a:off x="6416563" y="4405617"/>
                <a:ext cx="5180860" cy="7301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0+1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0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912DBF0-D254-4555-A656-ED03449B2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563" y="4405617"/>
                <a:ext cx="5180860" cy="730136"/>
              </a:xfrm>
              <a:prstGeom prst="rect">
                <a:avLst/>
              </a:prstGeom>
              <a:blipFill>
                <a:blip r:embed="rId9"/>
                <a:stretch>
                  <a:fillRect l="-7185" t="-70588" r="-10130" b="-1042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箭头: 下 1">
            <a:extLst>
              <a:ext uri="{FF2B5EF4-FFF2-40B4-BE49-F238E27FC236}">
                <a16:creationId xmlns:a16="http://schemas.microsoft.com/office/drawing/2014/main" id="{A3BB7B15-5381-4FF7-A3F3-4193F0506839}"/>
              </a:ext>
            </a:extLst>
          </p:cNvPr>
          <p:cNvSpPr/>
          <p:nvPr/>
        </p:nvSpPr>
        <p:spPr>
          <a:xfrm>
            <a:off x="3365488" y="3132857"/>
            <a:ext cx="447570" cy="37895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BC292B5-E226-4DB6-A0D8-BABC1284EE12}"/>
              </a:ext>
            </a:extLst>
          </p:cNvPr>
          <p:cNvSpPr/>
          <p:nvPr/>
        </p:nvSpPr>
        <p:spPr>
          <a:xfrm>
            <a:off x="781078" y="3987214"/>
            <a:ext cx="1626518" cy="1542531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613C260-743A-4C6B-8040-F346A4291C35}"/>
              </a:ext>
            </a:extLst>
          </p:cNvPr>
          <p:cNvSpPr/>
          <p:nvPr/>
        </p:nvSpPr>
        <p:spPr>
          <a:xfrm>
            <a:off x="4712522" y="3987214"/>
            <a:ext cx="1626518" cy="1542531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2B387F4-400F-4975-A115-EDFBE6B37F6E}"/>
              </a:ext>
            </a:extLst>
          </p:cNvPr>
          <p:cNvSpPr txBox="1"/>
          <p:nvPr/>
        </p:nvSpPr>
        <p:spPr>
          <a:xfrm>
            <a:off x="592136" y="5852036"/>
            <a:ext cx="1228188" cy="73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dirty="0">
                <a:latin typeface="Calibri Light" panose="020F0302020204030204" pitchFamily="34" charset="0"/>
              </a:rPr>
              <a:t>Generating Bell states</a:t>
            </a:r>
            <a:endParaRPr lang="zh-CN" altLang="en-US" dirty="0">
              <a:latin typeface="Calibri Light" panose="020F0302020204030204" pitchFamily="34" charset="0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2247B455-6885-45EA-8B1D-8C8015170C5C}"/>
              </a:ext>
            </a:extLst>
          </p:cNvPr>
          <p:cNvCxnSpPr>
            <a:cxnSpLocks/>
          </p:cNvCxnSpPr>
          <p:nvPr/>
        </p:nvCxnSpPr>
        <p:spPr>
          <a:xfrm flipV="1">
            <a:off x="1281793" y="5554436"/>
            <a:ext cx="187181" cy="40005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17B08F66-B8B5-4F58-8068-AFB27D719660}"/>
              </a:ext>
            </a:extLst>
          </p:cNvPr>
          <p:cNvCxnSpPr>
            <a:cxnSpLocks/>
          </p:cNvCxnSpPr>
          <p:nvPr/>
        </p:nvCxnSpPr>
        <p:spPr>
          <a:xfrm flipH="1">
            <a:off x="6397469" y="3889389"/>
            <a:ext cx="345487" cy="33702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9EF3232-2A9F-46FD-9B9E-A784D1B67325}"/>
              </a:ext>
            </a:extLst>
          </p:cNvPr>
          <p:cNvSpPr txBox="1"/>
          <p:nvPr/>
        </p:nvSpPr>
        <p:spPr>
          <a:xfrm>
            <a:off x="6450734" y="3270183"/>
            <a:ext cx="1513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 Light" panose="020F0302020204030204" pitchFamily="34" charset="0"/>
              </a:rPr>
              <a:t>Bell states measurement</a:t>
            </a:r>
            <a:endParaRPr lang="zh-CN" alt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bboall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02" y="1944949"/>
            <a:ext cx="230028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 descr="typ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90" y="1944949"/>
            <a:ext cx="3712984" cy="190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4317404" y="6219367"/>
            <a:ext cx="3557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tabLst>
                <a:tab pos="228594" algn="l"/>
              </a:tabLst>
              <a:defRPr/>
            </a:pPr>
            <a:r>
              <a:rPr lang="fr-FR" altLang="zh-CN" sz="2000" dirty="0">
                <a:latin typeface="Calibri Light" panose="020F0302020204030204" pitchFamily="34" charset="0"/>
                <a:ea typeface="宋体" pitchFamily="2" charset="-122"/>
                <a:cs typeface="Arial" pitchFamily="34" charset="0"/>
              </a:rPr>
              <a:t>Kwiat </a:t>
            </a:r>
            <a:r>
              <a:rPr lang="fr-FR" altLang="zh-CN" sz="2000" i="1" dirty="0">
                <a:latin typeface="Calibri Light" panose="020F0302020204030204" pitchFamily="34" charset="0"/>
                <a:ea typeface="宋体" pitchFamily="2" charset="-122"/>
                <a:cs typeface="Arial" pitchFamily="34" charset="0"/>
              </a:rPr>
              <a:t>et al</a:t>
            </a:r>
            <a:r>
              <a:rPr lang="fr-FR" altLang="zh-CN" sz="2000" dirty="0">
                <a:latin typeface="Calibri Light" panose="020F0302020204030204" pitchFamily="34" charset="0"/>
                <a:ea typeface="宋体" pitchFamily="2" charset="-122"/>
                <a:cs typeface="Arial" pitchFamily="34" charset="0"/>
              </a:rPr>
              <a:t>., </a:t>
            </a:r>
            <a:r>
              <a:rPr lang="en-US" altLang="zh-CN" sz="2000" dirty="0">
                <a:latin typeface="Calibri Light" panose="020F0302020204030204" pitchFamily="34" charset="0"/>
                <a:ea typeface="宋体" pitchFamily="2" charset="-122"/>
                <a:cs typeface="Arial" pitchFamily="34" charset="0"/>
              </a:rPr>
              <a:t>PRL 75, 4337 (1995)</a:t>
            </a:r>
          </a:p>
        </p:txBody>
      </p:sp>
      <p:sp>
        <p:nvSpPr>
          <p:cNvPr id="32774" name="Rectangle 8"/>
          <p:cNvSpPr>
            <a:spLocks noChangeArrowheads="1"/>
          </p:cNvSpPr>
          <p:nvPr/>
        </p:nvSpPr>
        <p:spPr bwMode="auto">
          <a:xfrm>
            <a:off x="3127462" y="654451"/>
            <a:ext cx="5937075" cy="87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>
              <a:lnSpc>
                <a:spcPct val="120000"/>
              </a:lnSpc>
              <a:tabLst>
                <a:tab pos="228594" algn="l"/>
              </a:tabLst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Probabilistic generation of photonic entanglement:</a:t>
            </a:r>
          </a:p>
          <a:p>
            <a:pPr algn="just">
              <a:lnSpc>
                <a:spcPct val="120000"/>
              </a:lnSpc>
              <a:tabLst>
                <a:tab pos="228594" algn="l"/>
              </a:tabLst>
            </a:pPr>
            <a:r>
              <a:rPr lang="fr-FR" altLang="zh-CN" sz="2200" dirty="0">
                <a:latin typeface="Calibri Light" panose="020F0302020204030204" pitchFamily="34" charset="0"/>
                <a:cs typeface="Times New Roman" panose="02020603050405020304" pitchFamily="18" charset="0"/>
              </a:rPr>
              <a:t>Spontaneous parametric down-conversion (SPDC)</a:t>
            </a:r>
            <a:endParaRPr lang="en-US" altLang="zh-CN" sz="2200" dirty="0"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153D6D6-DABF-42FA-9D2A-1FE025B0E158}"/>
                  </a:ext>
                </a:extLst>
              </p:cNvPr>
              <p:cNvSpPr txBox="1"/>
              <p:nvPr/>
            </p:nvSpPr>
            <p:spPr>
              <a:xfrm>
                <a:off x="4165964" y="4304392"/>
                <a:ext cx="2636556" cy="604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ctrlPr>
                            <a:rPr lang="zh-CN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20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153D6D6-DABF-42FA-9D2A-1FE025B0E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964" y="4304392"/>
                <a:ext cx="2636556" cy="6040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040486EA-9DD2-4EC5-A69E-F75EF3F45CE0}"/>
              </a:ext>
            </a:extLst>
          </p:cNvPr>
          <p:cNvSpPr txBox="1"/>
          <p:nvPr/>
        </p:nvSpPr>
        <p:spPr>
          <a:xfrm>
            <a:off x="1405757" y="4406343"/>
            <a:ext cx="2701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libri Light" panose="020F0302020204030204" pitchFamily="34" charset="0"/>
              </a:rPr>
              <a:t>Squeezed vacuum state: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539212E-22FE-4C0A-8EEE-844E58B34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r="4286" b="27160"/>
          <a:stretch/>
        </p:blipFill>
        <p:spPr bwMode="auto">
          <a:xfrm>
            <a:off x="1582460" y="5086749"/>
            <a:ext cx="4860541" cy="79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2C36956-7C84-4A4E-8705-ABC8060171F3}"/>
              </a:ext>
            </a:extLst>
          </p:cNvPr>
          <p:cNvSpPr/>
          <p:nvPr/>
        </p:nvSpPr>
        <p:spPr>
          <a:xfrm>
            <a:off x="1331115" y="4129241"/>
            <a:ext cx="5588541" cy="181420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DEBD879-1E50-4301-9783-1889B96B6A7E}"/>
              </a:ext>
            </a:extLst>
          </p:cNvPr>
          <p:cNvSpPr/>
          <p:nvPr/>
        </p:nvSpPr>
        <p:spPr>
          <a:xfrm>
            <a:off x="1695478" y="1504"/>
            <a:ext cx="8801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Elements of optical quantum information processing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62B642D-75AB-4CC5-A0C4-D27A1E78D68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01" y="1917264"/>
            <a:ext cx="3240683" cy="19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38E6DEF-1237-4E90-8F06-20E143DDC6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6"/>
          <a:stretch/>
        </p:blipFill>
        <p:spPr>
          <a:xfrm>
            <a:off x="4440675" y="2705682"/>
            <a:ext cx="2937461" cy="26139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FBA8595-8462-4C43-A1AE-3C017C783861}"/>
              </a:ext>
            </a:extLst>
          </p:cNvPr>
          <p:cNvSpPr txBox="1"/>
          <p:nvPr/>
        </p:nvSpPr>
        <p:spPr>
          <a:xfrm>
            <a:off x="1116182" y="5517848"/>
            <a:ext cx="2624103" cy="80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dirty="0">
                <a:latin typeface="Calibri Light" panose="020F0302020204030204" pitchFamily="34" charset="0"/>
              </a:rPr>
              <a:t>Input two-photon state: (H+V)(H+V)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55937E-D3F0-49EF-8DF8-93BC43EFB571}"/>
              </a:ext>
            </a:extLst>
          </p:cNvPr>
          <p:cNvSpPr txBox="1"/>
          <p:nvPr/>
        </p:nvSpPr>
        <p:spPr>
          <a:xfrm>
            <a:off x="4208382" y="5517848"/>
            <a:ext cx="4243335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latin typeface="Calibri Light" panose="020F0302020204030204" pitchFamily="34" charset="0"/>
              </a:rPr>
              <a:t>Post-selecting one and only one photon in each of the two output event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86DE5FD-9EFA-4132-89DF-56C83525590F}"/>
              </a:ext>
            </a:extLst>
          </p:cNvPr>
          <p:cNvSpPr txBox="1"/>
          <p:nvPr/>
        </p:nvSpPr>
        <p:spPr>
          <a:xfrm>
            <a:off x="7996135" y="3463449"/>
            <a:ext cx="3506824" cy="11656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dirty="0">
                <a:latin typeface="Calibri Light" panose="020F0302020204030204" pitchFamily="34" charset="0"/>
              </a:rPr>
              <a:t>The polarization states of two photons cannot be distinguished:</a:t>
            </a:r>
          </a:p>
          <a:p>
            <a:pPr algn="just">
              <a:lnSpc>
                <a:spcPct val="120000"/>
              </a:lnSpc>
            </a:pPr>
            <a:r>
              <a:rPr lang="en-US" altLang="zh-CN" sz="2000" dirty="0">
                <a:latin typeface="Calibri Light" panose="020F0302020204030204" pitchFamily="34" charset="0"/>
              </a:rPr>
              <a:t>Entangled output state 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HH+VV</a:t>
            </a:r>
            <a:endParaRPr lang="zh-CN" altLang="en-US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3AC985BE-2FAC-44AA-91D6-8FA8195BB902}"/>
              </a:ext>
            </a:extLst>
          </p:cNvPr>
          <p:cNvSpPr/>
          <p:nvPr/>
        </p:nvSpPr>
        <p:spPr>
          <a:xfrm>
            <a:off x="3530993" y="3789596"/>
            <a:ext cx="418583" cy="51334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EF8795F-49AE-4AD8-93E7-8A2764396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3" r="77243" b="24330"/>
          <a:stretch/>
        </p:blipFill>
        <p:spPr>
          <a:xfrm>
            <a:off x="2117179" y="3514732"/>
            <a:ext cx="1072227" cy="130350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8BF9B30-46C3-4481-B087-B7A7ACE9AC58}"/>
              </a:ext>
            </a:extLst>
          </p:cNvPr>
          <p:cNvSpPr txBox="1"/>
          <p:nvPr/>
        </p:nvSpPr>
        <p:spPr>
          <a:xfrm>
            <a:off x="1588918" y="3390544"/>
            <a:ext cx="618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 Light" panose="020F0302020204030204" pitchFamily="34" charset="0"/>
              </a:rPr>
              <a:t>H+V</a:t>
            </a:r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83E11F2-CDBF-46A1-9F50-CB73608CB56B}"/>
              </a:ext>
            </a:extLst>
          </p:cNvPr>
          <p:cNvSpPr txBox="1"/>
          <p:nvPr/>
        </p:nvSpPr>
        <p:spPr>
          <a:xfrm>
            <a:off x="1588919" y="4374351"/>
            <a:ext cx="618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 Light" panose="020F0302020204030204" pitchFamily="34" charset="0"/>
              </a:rPr>
              <a:t>H+V</a:t>
            </a:r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F737452-8252-43C1-A974-47F78ED1BD38}"/>
              </a:ext>
            </a:extLst>
          </p:cNvPr>
          <p:cNvSpPr/>
          <p:nvPr/>
        </p:nvSpPr>
        <p:spPr>
          <a:xfrm>
            <a:off x="4387173" y="2640187"/>
            <a:ext cx="1235414" cy="2812166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A2BC563-44FC-4A3D-B4D9-21EE143AAFDC}"/>
              </a:ext>
            </a:extLst>
          </p:cNvPr>
          <p:cNvSpPr txBox="1"/>
          <p:nvPr/>
        </p:nvSpPr>
        <p:spPr>
          <a:xfrm>
            <a:off x="1843776" y="719203"/>
            <a:ext cx="8504448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</a:rPr>
              <a:t>To achieve non-linearity required by CNOT operation:</a:t>
            </a:r>
            <a:endParaRPr lang="en-US" altLang="zh-CN" sz="2200" dirty="0">
              <a:latin typeface="Calibri Light" panose="020F0302020204030204" pitchFamily="34" charset="0"/>
              <a:ea typeface="黑体" pitchFamily="49" charset="-122"/>
            </a:endParaRPr>
          </a:p>
          <a:p>
            <a:pPr marL="268288" indent="-268288" algn="just">
              <a:lnSpc>
                <a:spcPct val="120000"/>
              </a:lnSpc>
              <a:buAutoNum type="arabicPeriod"/>
            </a:pPr>
            <a:r>
              <a:rPr lang="en-US" altLang="zh-CN" sz="2200" dirty="0">
                <a:latin typeface="Calibri Light" panose="020F0302020204030204" pitchFamily="34" charset="0"/>
                <a:ea typeface="黑体" pitchFamily="49" charset="-122"/>
                <a:cs typeface="+mn-cs"/>
              </a:rPr>
              <a:t>Making independent photons identical in all degrees of freedom </a:t>
            </a: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ea typeface="黑体" pitchFamily="49" charset="-122"/>
                <a:cs typeface="+mn-cs"/>
                <a:sym typeface="Wingdings 3" panose="05040102010807070707" pitchFamily="18" charset="2"/>
              </a:rPr>
              <a:t></a:t>
            </a: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ea typeface="黑体" pitchFamily="49" charset="-122"/>
                <a:cs typeface="+mn-cs"/>
              </a:rPr>
              <a:t> they are indistinguishable even in principle</a:t>
            </a:r>
          </a:p>
          <a:p>
            <a:pPr marL="268288" indent="-268288" algn="just">
              <a:lnSpc>
                <a:spcPct val="120000"/>
              </a:lnSpc>
              <a:buAutoNum type="arabicPeriod"/>
            </a:pPr>
            <a:r>
              <a:rPr lang="en-US" altLang="zh-CN" sz="2200" dirty="0">
                <a:latin typeface="Calibri Light" panose="020F0302020204030204" pitchFamily="34" charset="0"/>
                <a:ea typeface="黑体" pitchFamily="49" charset="-122"/>
              </a:rPr>
              <a:t>Post-selection</a:t>
            </a:r>
            <a:endParaRPr lang="zh-CN" altLang="en-US" sz="2200" dirty="0">
              <a:latin typeface="Calibri Light" panose="020F030202020403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5863A6B-4038-4298-B201-4E4740482843}"/>
              </a:ext>
            </a:extLst>
          </p:cNvPr>
          <p:cNvSpPr/>
          <p:nvPr/>
        </p:nvSpPr>
        <p:spPr>
          <a:xfrm>
            <a:off x="3039557" y="0"/>
            <a:ext cx="6112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Post-selection induced non-linearity</a:t>
            </a: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58E3C76C-0693-4CF5-97E6-557319D31501}"/>
              </a:ext>
            </a:extLst>
          </p:cNvPr>
          <p:cNvSpPr/>
          <p:nvPr/>
        </p:nvSpPr>
        <p:spPr>
          <a:xfrm>
            <a:off x="7377988" y="3789596"/>
            <a:ext cx="418583" cy="51334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6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C54465-87F4-47F2-B9ED-170CBC3BD938}"/>
              </a:ext>
            </a:extLst>
          </p:cNvPr>
          <p:cNvSpPr/>
          <p:nvPr/>
        </p:nvSpPr>
        <p:spPr>
          <a:xfrm>
            <a:off x="3039557" y="0"/>
            <a:ext cx="6112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Post-selection induced non-linearity</a:t>
            </a:r>
          </a:p>
        </p:txBody>
      </p:sp>
      <p:pic>
        <p:nvPicPr>
          <p:cNvPr id="11" name="Picture 10" descr="bsm2">
            <a:extLst>
              <a:ext uri="{FF2B5EF4-FFF2-40B4-BE49-F238E27FC236}">
                <a16:creationId xmlns:a16="http://schemas.microsoft.com/office/drawing/2014/main" id="{4496E132-A256-446D-84AA-D0FD43CF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683" y="3331823"/>
            <a:ext cx="2603468" cy="31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0B5613D-3954-4268-B321-00BF567003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3"/>
          <a:stretch/>
        </p:blipFill>
        <p:spPr>
          <a:xfrm>
            <a:off x="4790454" y="3393612"/>
            <a:ext cx="2480971" cy="2137903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4F662BC-03C3-45DD-842A-FB8B803F3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222" y="2062693"/>
            <a:ext cx="9047555" cy="80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宋体" pitchFamily="2" charset="-122"/>
                <a:cs typeface="Arial" pitchFamily="34" charset="0"/>
              </a:rPr>
              <a:t>Bell-state measurement (BSM) required by quantum teleportation can be implemented with linear optics [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itchFamily="2" charset="-122"/>
                <a:cs typeface="Arial" pitchFamily="34" charset="0"/>
              </a:rPr>
              <a:t>Pan and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itchFamily="2" charset="-122"/>
                <a:cs typeface="Arial" pitchFamily="34" charset="0"/>
              </a:rPr>
              <a:t>Zeilinger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itchFamily="2" charset="-122"/>
                <a:cs typeface="Arial" pitchFamily="34" charset="0"/>
              </a:rPr>
              <a:t>, PRA 57, 2208 (1998)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宋体" pitchFamily="2" charset="-122"/>
                <a:cs typeface="Arial" pitchFamily="34" charset="0"/>
              </a:rPr>
              <a:t>]</a:t>
            </a: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07AC0194-42E5-432C-992C-38CEE2F7A700}"/>
              </a:ext>
            </a:extLst>
          </p:cNvPr>
          <p:cNvSpPr/>
          <p:nvPr/>
        </p:nvSpPr>
        <p:spPr>
          <a:xfrm>
            <a:off x="7558534" y="4387399"/>
            <a:ext cx="533596" cy="47156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23743C-71C3-4EF2-B60D-EE4F85E1531A}"/>
              </a:ext>
            </a:extLst>
          </p:cNvPr>
          <p:cNvSpPr txBox="1"/>
          <p:nvPr/>
        </p:nvSpPr>
        <p:spPr>
          <a:xfrm>
            <a:off x="1572222" y="799657"/>
            <a:ext cx="9047555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</a:rPr>
              <a:t>With the help of linear optics, the required non-linearity of CNOT gate can be effectively induced by post-selection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E8EF532B-571B-4A21-AC44-D0CD4394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07" y="3331823"/>
            <a:ext cx="2990698" cy="211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FF230071-BAC2-480C-AF5C-380BAC34710D}"/>
              </a:ext>
            </a:extLst>
          </p:cNvPr>
          <p:cNvCxnSpPr>
            <a:cxnSpLocks/>
          </p:cNvCxnSpPr>
          <p:nvPr/>
        </p:nvCxnSpPr>
        <p:spPr>
          <a:xfrm flipH="1" flipV="1">
            <a:off x="2203315" y="4323945"/>
            <a:ext cx="2543785" cy="24805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0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8389" y="-34250"/>
            <a:ext cx="5715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" panose="020F0502020204030204" pitchFamily="34" charset="0"/>
              </a:rPr>
              <a:t>Secure QKD with realistic devices </a:t>
            </a:r>
          </a:p>
        </p:txBody>
      </p:sp>
      <p:pic>
        <p:nvPicPr>
          <p:cNvPr id="13" name="Picture 5" descr="320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730" y="1479108"/>
            <a:ext cx="3451603" cy="174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5694519" y="1141927"/>
            <a:ext cx="5025362" cy="2050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marR="0" lvl="0" indent="-26828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Decoy-state QKD: secure QKD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with non-ideal single-photon sources</a:t>
            </a:r>
          </a:p>
          <a:p>
            <a:pPr marL="0" marR="0" lvl="0" indent="26828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The distance of secure QKD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exceeds 100km</a:t>
            </a:r>
          </a:p>
          <a:p>
            <a:pPr marL="447675" marR="0" lvl="0" indent="-17938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nb-NO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Times New Roman" panose="02020603050405020304" pitchFamily="18" charset="0"/>
              </a:rPr>
              <a:t>Rosenberg </a:t>
            </a:r>
            <a:r>
              <a:rPr kumimoji="1" lang="nb-NO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Times New Roman" panose="02020603050405020304" pitchFamily="18" charset="0"/>
              </a:rPr>
              <a:t>et al</a:t>
            </a:r>
            <a:r>
              <a:rPr kumimoji="1" lang="nb-NO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Times New Roman" panose="02020603050405020304" pitchFamily="18" charset="0"/>
              </a:rPr>
              <a:t>., PRL 98, 010503 (2007)</a:t>
            </a:r>
          </a:p>
          <a:p>
            <a:pPr marL="447675" marR="0" lvl="0" indent="-17938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nb-NO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Times New Roman" panose="02020603050405020304" pitchFamily="18" charset="0"/>
              </a:rPr>
              <a:t>Peng </a:t>
            </a:r>
            <a:r>
              <a:rPr kumimoji="1" lang="nb-NO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Times New Roman" panose="02020603050405020304" pitchFamily="18" charset="0"/>
              </a:rPr>
              <a:t>et al</a:t>
            </a:r>
            <a:r>
              <a:rPr kumimoji="1" lang="nb-NO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Times New Roman" panose="02020603050405020304" pitchFamily="18" charset="0"/>
              </a:rPr>
              <a:t>., PRL 98, 010505 (2007)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351DCC-E034-4FB6-80AF-8866ACA39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30" y="3449926"/>
            <a:ext cx="3346319" cy="8772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976A347-DEBF-4F4A-B749-58DCC7B0B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53" y="4424873"/>
            <a:ext cx="3245796" cy="1278697"/>
          </a:xfrm>
          <a:prstGeom prst="rect">
            <a:avLst/>
          </a:prstGeom>
        </p:spPr>
      </p:pic>
      <p:sp>
        <p:nvSpPr>
          <p:cNvPr id="8" name="TextBox 70">
            <a:extLst>
              <a:ext uri="{FF2B5EF4-FFF2-40B4-BE49-F238E27FC236}">
                <a16:creationId xmlns:a16="http://schemas.microsoft.com/office/drawing/2014/main" id="{9E7211DB-5710-4F5A-BB22-37BF63601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519" y="3298309"/>
            <a:ext cx="5025362" cy="264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8288" marR="0" lvl="0" indent="-268288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Measurement device independent (MDI) QKD: immune to any attack on detection</a:t>
            </a:r>
          </a:p>
          <a:p>
            <a:pPr marL="447675" marR="0" lvl="0" indent="-179388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First experiment (50km):</a:t>
            </a:r>
          </a:p>
          <a:p>
            <a:pPr marL="0" marR="0" lvl="0" indent="447675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Liu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et 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., PRL 111, 130502 (2013)</a:t>
            </a:r>
          </a:p>
          <a:p>
            <a:pPr marL="447675" marR="0" lvl="0" indent="-179388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Extended distance (400km &amp; 500km):</a:t>
            </a:r>
          </a:p>
          <a:p>
            <a:pPr marL="0" marR="0" lvl="0" indent="447675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Yin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et 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., PRL 117, 190501 (2016)</a:t>
            </a:r>
          </a:p>
          <a:p>
            <a:pPr marL="0" marR="0" lvl="0" indent="447675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Fang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et 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., Nat. Photon. 14, 422 (2020)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0BBA63C-2C92-40EF-9A9D-31188CA5FE7D}"/>
              </a:ext>
            </a:extLst>
          </p:cNvPr>
          <p:cNvSpPr txBox="1"/>
          <p:nvPr/>
        </p:nvSpPr>
        <p:spPr>
          <a:xfrm>
            <a:off x="1359509" y="686859"/>
            <a:ext cx="947297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QKD</a:t>
            </a:r>
            <a:r>
              <a:rPr lang="zh-CN" alt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is</a:t>
            </a:r>
            <a:r>
              <a:rPr lang="zh-CN" alt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the</a:t>
            </a:r>
            <a:r>
              <a:rPr lang="zh-CN" alt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first</a:t>
            </a:r>
            <a:r>
              <a:rPr lang="zh-CN" alt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practical QIP technology since only manipulation of single photon is needed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34D5AB6-6212-4E3D-958E-73CAF496F471}"/>
              </a:ext>
            </a:extLst>
          </p:cNvPr>
          <p:cNvSpPr txBox="1"/>
          <p:nvPr/>
        </p:nvSpPr>
        <p:spPr>
          <a:xfrm>
            <a:off x="2504572" y="6167653"/>
            <a:ext cx="7182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kern="1200" dirty="0">
                <a:solidFill>
                  <a:schemeClr val="accent2"/>
                </a:solidFill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Making applications of QKD via fiber in metropolitan area feasible! </a:t>
            </a:r>
            <a:endParaRPr lang="zh-CN" altLang="en-US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AB6A7B24-DFA4-4B39-A8C3-06C49C21E5A5}"/>
              </a:ext>
            </a:extLst>
          </p:cNvPr>
          <p:cNvSpPr/>
          <p:nvPr/>
        </p:nvSpPr>
        <p:spPr>
          <a:xfrm>
            <a:off x="1974714" y="6144610"/>
            <a:ext cx="423154" cy="42315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88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8210"/>
          <a:stretch/>
        </p:blipFill>
        <p:spPr>
          <a:xfrm>
            <a:off x="-1" y="3900201"/>
            <a:ext cx="12192000" cy="29577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061289" y="5745517"/>
            <a:ext cx="963725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Beijing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6561" y="5314630"/>
            <a:ext cx="968535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Vienna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+mn-cs"/>
            </a:endParaRPr>
          </a:p>
        </p:txBody>
      </p:sp>
      <p:pic>
        <p:nvPicPr>
          <p:cNvPr id="13" name="图片 20" descr="s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67" y="2823992"/>
            <a:ext cx="610992" cy="53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20" descr="s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12" y="2772396"/>
            <a:ext cx="610992" cy="53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2036590" y="-4253"/>
            <a:ext cx="8118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Toward long-disitance quantum communication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688447" y="5113365"/>
            <a:ext cx="96212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Urumqi</a:t>
            </a:r>
          </a:p>
        </p:txBody>
      </p:sp>
      <p:pic>
        <p:nvPicPr>
          <p:cNvPr id="23" name="图片 20" descr="s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499" y="2348435"/>
            <a:ext cx="610992" cy="53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弧形 16"/>
          <p:cNvSpPr/>
          <p:nvPr/>
        </p:nvSpPr>
        <p:spPr>
          <a:xfrm>
            <a:off x="3469473" y="2571221"/>
            <a:ext cx="5566169" cy="2437043"/>
          </a:xfrm>
          <a:prstGeom prst="arc">
            <a:avLst>
              <a:gd name="adj1" fmla="val 11711774"/>
              <a:gd name="adj2" fmla="val 20629055"/>
            </a:avLst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8826" y="4748986"/>
            <a:ext cx="504000" cy="509127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H="1">
            <a:off x="3340827" y="3182467"/>
            <a:ext cx="644853" cy="1755551"/>
          </a:xfrm>
          <a:prstGeom prst="line">
            <a:avLst/>
          </a:prstGeom>
          <a:ln w="28575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9020" y="4589410"/>
            <a:ext cx="504000" cy="509127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7138997" y="2740581"/>
            <a:ext cx="933777" cy="1948471"/>
          </a:xfrm>
          <a:prstGeom prst="line">
            <a:avLst/>
          </a:prstGeom>
          <a:ln w="28575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6622" y="5195761"/>
            <a:ext cx="504000" cy="509127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8557264" y="3228903"/>
            <a:ext cx="881187" cy="2075535"/>
          </a:xfrm>
          <a:prstGeom prst="line">
            <a:avLst/>
          </a:prstGeom>
          <a:ln w="28575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72089E1E-5F9F-481C-9C0C-12C5E05CAE02}"/>
              </a:ext>
            </a:extLst>
          </p:cNvPr>
          <p:cNvSpPr txBox="1"/>
          <p:nvPr/>
        </p:nvSpPr>
        <p:spPr>
          <a:xfrm>
            <a:off x="1270675" y="817161"/>
            <a:ext cx="96506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0" lang="fr-FR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Quantum </a:t>
            </a:r>
            <a:r>
              <a:rPr lang="en-US" altLang="zh-CN" sz="2000" kern="1200" dirty="0">
                <a:solidFill>
                  <a:srgbClr val="FFC000"/>
                </a:solidFill>
                <a:effectLst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communication at a </a:t>
            </a:r>
            <a:r>
              <a:rPr lang="en-US" altLang="zh-CN" sz="2000" dirty="0">
                <a:solidFill>
                  <a:srgbClr val="FFC000"/>
                </a:solidFill>
                <a:latin typeface="Calibri Light" panose="020F0302020204030204" pitchFamily="34" charset="0"/>
                <a:ea typeface="等线 Light" panose="02010600030101010101" pitchFamily="2" charset="-122"/>
              </a:rPr>
              <a:t>distance of 7600km was achieved with </a:t>
            </a:r>
            <a:r>
              <a:rPr lang="en-US" altLang="zh-CN" sz="2000" kern="1200" dirty="0" err="1">
                <a:solidFill>
                  <a:srgbClr val="FFC000"/>
                </a:solidFill>
                <a:effectLst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Micius</a:t>
            </a:r>
            <a:r>
              <a:rPr lang="en-US" altLang="zh-CN" sz="2000" kern="1200" dirty="0">
                <a:solidFill>
                  <a:srgbClr val="FFC000"/>
                </a:solidFill>
                <a:effectLst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 satellite (launched in Aug, 2016)</a:t>
            </a:r>
          </a:p>
          <a:p>
            <a:pPr marL="179388" indent="-179388" algn="just">
              <a:lnSpc>
                <a:spcPct val="12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Liao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et 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., </a:t>
            </a:r>
            <a:r>
              <a:rPr lang="en-US" altLang="zh-CN" sz="2000" kern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Nature 549, 43 (2017) </a:t>
            </a:r>
          </a:p>
          <a:p>
            <a:pPr marL="179388" indent="-179388" algn="just">
              <a:lnSpc>
                <a:spcPct val="12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Liao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et 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., PRL 120, 030501 (2018)</a:t>
            </a:r>
            <a:endParaRPr lang="zh-CN" altLang="en-US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5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20938"/>
            <a:ext cx="12192000" cy="3917184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8495000" y="3987079"/>
            <a:ext cx="1596083" cy="857632"/>
          </a:xfrm>
          <a:custGeom>
            <a:avLst/>
            <a:gdLst>
              <a:gd name="connsiteX0" fmla="*/ 0 w 4106779"/>
              <a:gd name="connsiteY0" fmla="*/ 0 h 1732933"/>
              <a:gd name="connsiteX1" fmla="*/ 320842 w 4106779"/>
              <a:gd name="connsiteY1" fmla="*/ 160421 h 1732933"/>
              <a:gd name="connsiteX2" fmla="*/ 577516 w 4106779"/>
              <a:gd name="connsiteY2" fmla="*/ 224589 h 1732933"/>
              <a:gd name="connsiteX3" fmla="*/ 721895 w 4106779"/>
              <a:gd name="connsiteY3" fmla="*/ 240631 h 1732933"/>
              <a:gd name="connsiteX4" fmla="*/ 1138990 w 4106779"/>
              <a:gd name="connsiteY4" fmla="*/ 272715 h 1732933"/>
              <a:gd name="connsiteX5" fmla="*/ 1299411 w 4106779"/>
              <a:gd name="connsiteY5" fmla="*/ 304800 h 1732933"/>
              <a:gd name="connsiteX6" fmla="*/ 1395663 w 4106779"/>
              <a:gd name="connsiteY6" fmla="*/ 336884 h 1732933"/>
              <a:gd name="connsiteX7" fmla="*/ 1491916 w 4106779"/>
              <a:gd name="connsiteY7" fmla="*/ 368968 h 1732933"/>
              <a:gd name="connsiteX8" fmla="*/ 1540042 w 4106779"/>
              <a:gd name="connsiteY8" fmla="*/ 385010 h 1732933"/>
              <a:gd name="connsiteX9" fmla="*/ 1604211 w 4106779"/>
              <a:gd name="connsiteY9" fmla="*/ 401052 h 1732933"/>
              <a:gd name="connsiteX10" fmla="*/ 1748590 w 4106779"/>
              <a:gd name="connsiteY10" fmla="*/ 465221 h 1732933"/>
              <a:gd name="connsiteX11" fmla="*/ 1796716 w 4106779"/>
              <a:gd name="connsiteY11" fmla="*/ 481263 h 1732933"/>
              <a:gd name="connsiteX12" fmla="*/ 1892969 w 4106779"/>
              <a:gd name="connsiteY12" fmla="*/ 545431 h 1732933"/>
              <a:gd name="connsiteX13" fmla="*/ 1941095 w 4106779"/>
              <a:gd name="connsiteY13" fmla="*/ 561473 h 1732933"/>
              <a:gd name="connsiteX14" fmla="*/ 2021305 w 4106779"/>
              <a:gd name="connsiteY14" fmla="*/ 625642 h 1732933"/>
              <a:gd name="connsiteX15" fmla="*/ 2117558 w 4106779"/>
              <a:gd name="connsiteY15" fmla="*/ 673768 h 1732933"/>
              <a:gd name="connsiteX16" fmla="*/ 2149642 w 4106779"/>
              <a:gd name="connsiteY16" fmla="*/ 721894 h 1732933"/>
              <a:gd name="connsiteX17" fmla="*/ 2197769 w 4106779"/>
              <a:gd name="connsiteY17" fmla="*/ 753978 h 1732933"/>
              <a:gd name="connsiteX18" fmla="*/ 2277979 w 4106779"/>
              <a:gd name="connsiteY18" fmla="*/ 818147 h 1732933"/>
              <a:gd name="connsiteX19" fmla="*/ 2374232 w 4106779"/>
              <a:gd name="connsiteY19" fmla="*/ 946484 h 1732933"/>
              <a:gd name="connsiteX20" fmla="*/ 2422358 w 4106779"/>
              <a:gd name="connsiteY20" fmla="*/ 962526 h 1732933"/>
              <a:gd name="connsiteX21" fmla="*/ 2438400 w 4106779"/>
              <a:gd name="connsiteY21" fmla="*/ 1010652 h 1732933"/>
              <a:gd name="connsiteX22" fmla="*/ 2502569 w 4106779"/>
              <a:gd name="connsiteY22" fmla="*/ 1090863 h 1732933"/>
              <a:gd name="connsiteX23" fmla="*/ 2518611 w 4106779"/>
              <a:gd name="connsiteY23" fmla="*/ 1138989 h 1732933"/>
              <a:gd name="connsiteX24" fmla="*/ 2598821 w 4106779"/>
              <a:gd name="connsiteY24" fmla="*/ 1219200 h 1732933"/>
              <a:gd name="connsiteX25" fmla="*/ 2614863 w 4106779"/>
              <a:gd name="connsiteY25" fmla="*/ 1267326 h 1732933"/>
              <a:gd name="connsiteX26" fmla="*/ 2662990 w 4106779"/>
              <a:gd name="connsiteY26" fmla="*/ 1315452 h 1732933"/>
              <a:gd name="connsiteX27" fmla="*/ 2727158 w 4106779"/>
              <a:gd name="connsiteY27" fmla="*/ 1395663 h 1732933"/>
              <a:gd name="connsiteX28" fmla="*/ 2871537 w 4106779"/>
              <a:gd name="connsiteY28" fmla="*/ 1475873 h 1732933"/>
              <a:gd name="connsiteX29" fmla="*/ 2919663 w 4106779"/>
              <a:gd name="connsiteY29" fmla="*/ 1507957 h 1732933"/>
              <a:gd name="connsiteX30" fmla="*/ 3015916 w 4106779"/>
              <a:gd name="connsiteY30" fmla="*/ 1540042 h 1732933"/>
              <a:gd name="connsiteX31" fmla="*/ 3064042 w 4106779"/>
              <a:gd name="connsiteY31" fmla="*/ 1572126 h 1732933"/>
              <a:gd name="connsiteX32" fmla="*/ 3160295 w 4106779"/>
              <a:gd name="connsiteY32" fmla="*/ 1604210 h 1732933"/>
              <a:gd name="connsiteX33" fmla="*/ 3208421 w 4106779"/>
              <a:gd name="connsiteY33" fmla="*/ 1620252 h 1732933"/>
              <a:gd name="connsiteX34" fmla="*/ 3352800 w 4106779"/>
              <a:gd name="connsiteY34" fmla="*/ 1668378 h 1732933"/>
              <a:gd name="connsiteX35" fmla="*/ 3449053 w 4106779"/>
              <a:gd name="connsiteY35" fmla="*/ 1700463 h 1732933"/>
              <a:gd name="connsiteX36" fmla="*/ 3641558 w 4106779"/>
              <a:gd name="connsiteY36" fmla="*/ 1716505 h 1732933"/>
              <a:gd name="connsiteX37" fmla="*/ 4106779 w 4106779"/>
              <a:gd name="connsiteY37" fmla="*/ 1732547 h 17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06779" h="1732933">
                <a:moveTo>
                  <a:pt x="0" y="0"/>
                </a:moveTo>
                <a:cubicBezTo>
                  <a:pt x="106947" y="53474"/>
                  <a:pt x="212277" y="110314"/>
                  <a:pt x="320842" y="160421"/>
                </a:cubicBezTo>
                <a:cubicBezTo>
                  <a:pt x="384233" y="189678"/>
                  <a:pt x="520338" y="218236"/>
                  <a:pt x="577516" y="224589"/>
                </a:cubicBezTo>
                <a:cubicBezTo>
                  <a:pt x="625642" y="229936"/>
                  <a:pt x="673615" y="236917"/>
                  <a:pt x="721895" y="240631"/>
                </a:cubicBezTo>
                <a:cubicBezTo>
                  <a:pt x="1212920" y="278402"/>
                  <a:pt x="813724" y="236575"/>
                  <a:pt x="1138990" y="272715"/>
                </a:cubicBezTo>
                <a:cubicBezTo>
                  <a:pt x="1272449" y="317201"/>
                  <a:pt x="1059776" y="249499"/>
                  <a:pt x="1299411" y="304800"/>
                </a:cubicBezTo>
                <a:cubicBezTo>
                  <a:pt x="1332364" y="312405"/>
                  <a:pt x="1363579" y="326189"/>
                  <a:pt x="1395663" y="336884"/>
                </a:cubicBezTo>
                <a:lnTo>
                  <a:pt x="1491916" y="368968"/>
                </a:lnTo>
                <a:cubicBezTo>
                  <a:pt x="1507958" y="374315"/>
                  <a:pt x="1523637" y="380909"/>
                  <a:pt x="1540042" y="385010"/>
                </a:cubicBezTo>
                <a:lnTo>
                  <a:pt x="1604211" y="401052"/>
                </a:lnTo>
                <a:cubicBezTo>
                  <a:pt x="1680476" y="451896"/>
                  <a:pt x="1634047" y="427040"/>
                  <a:pt x="1748590" y="465221"/>
                </a:cubicBezTo>
                <a:cubicBezTo>
                  <a:pt x="1764632" y="470568"/>
                  <a:pt x="1782646" y="471883"/>
                  <a:pt x="1796716" y="481263"/>
                </a:cubicBezTo>
                <a:cubicBezTo>
                  <a:pt x="1828800" y="502652"/>
                  <a:pt x="1856387" y="533237"/>
                  <a:pt x="1892969" y="545431"/>
                </a:cubicBezTo>
                <a:cubicBezTo>
                  <a:pt x="1909011" y="550778"/>
                  <a:pt x="1925970" y="553911"/>
                  <a:pt x="1941095" y="561473"/>
                </a:cubicBezTo>
                <a:cubicBezTo>
                  <a:pt x="2006934" y="594393"/>
                  <a:pt x="1971565" y="585850"/>
                  <a:pt x="2021305" y="625642"/>
                </a:cubicBezTo>
                <a:cubicBezTo>
                  <a:pt x="2065729" y="661182"/>
                  <a:pt x="2066728" y="656825"/>
                  <a:pt x="2117558" y="673768"/>
                </a:cubicBezTo>
                <a:cubicBezTo>
                  <a:pt x="2128253" y="689810"/>
                  <a:pt x="2136009" y="708261"/>
                  <a:pt x="2149642" y="721894"/>
                </a:cubicBezTo>
                <a:cubicBezTo>
                  <a:pt x="2163275" y="735527"/>
                  <a:pt x="2182714" y="741934"/>
                  <a:pt x="2197769" y="753978"/>
                </a:cubicBezTo>
                <a:cubicBezTo>
                  <a:pt x="2312070" y="845419"/>
                  <a:pt x="2129842" y="719389"/>
                  <a:pt x="2277979" y="818147"/>
                </a:cubicBezTo>
                <a:cubicBezTo>
                  <a:pt x="2283291" y="826114"/>
                  <a:pt x="2341257" y="926699"/>
                  <a:pt x="2374232" y="946484"/>
                </a:cubicBezTo>
                <a:cubicBezTo>
                  <a:pt x="2388732" y="955184"/>
                  <a:pt x="2406316" y="957179"/>
                  <a:pt x="2422358" y="962526"/>
                </a:cubicBezTo>
                <a:cubicBezTo>
                  <a:pt x="2427705" y="978568"/>
                  <a:pt x="2430838" y="995527"/>
                  <a:pt x="2438400" y="1010652"/>
                </a:cubicBezTo>
                <a:cubicBezTo>
                  <a:pt x="2458637" y="1051126"/>
                  <a:pt x="2472727" y="1061021"/>
                  <a:pt x="2502569" y="1090863"/>
                </a:cubicBezTo>
                <a:cubicBezTo>
                  <a:pt x="2507916" y="1106905"/>
                  <a:pt x="2508048" y="1125785"/>
                  <a:pt x="2518611" y="1138989"/>
                </a:cubicBezTo>
                <a:cubicBezTo>
                  <a:pt x="2604169" y="1245937"/>
                  <a:pt x="2534652" y="1090861"/>
                  <a:pt x="2598821" y="1219200"/>
                </a:cubicBezTo>
                <a:cubicBezTo>
                  <a:pt x="2606383" y="1234325"/>
                  <a:pt x="2605483" y="1253256"/>
                  <a:pt x="2614863" y="1267326"/>
                </a:cubicBezTo>
                <a:cubicBezTo>
                  <a:pt x="2627448" y="1286203"/>
                  <a:pt x="2648466" y="1298023"/>
                  <a:pt x="2662990" y="1315452"/>
                </a:cubicBezTo>
                <a:cubicBezTo>
                  <a:pt x="2698068" y="1357544"/>
                  <a:pt x="2685674" y="1364550"/>
                  <a:pt x="2727158" y="1395663"/>
                </a:cubicBezTo>
                <a:cubicBezTo>
                  <a:pt x="2929478" y="1547404"/>
                  <a:pt x="2746486" y="1413348"/>
                  <a:pt x="2871537" y="1475873"/>
                </a:cubicBezTo>
                <a:cubicBezTo>
                  <a:pt x="2888782" y="1484495"/>
                  <a:pt x="2902045" y="1500127"/>
                  <a:pt x="2919663" y="1507957"/>
                </a:cubicBezTo>
                <a:cubicBezTo>
                  <a:pt x="2950568" y="1521693"/>
                  <a:pt x="2987776" y="1521282"/>
                  <a:pt x="3015916" y="1540042"/>
                </a:cubicBezTo>
                <a:cubicBezTo>
                  <a:pt x="3031958" y="1550737"/>
                  <a:pt x="3046424" y="1564296"/>
                  <a:pt x="3064042" y="1572126"/>
                </a:cubicBezTo>
                <a:cubicBezTo>
                  <a:pt x="3094947" y="1585861"/>
                  <a:pt x="3128211" y="1593515"/>
                  <a:pt x="3160295" y="1604210"/>
                </a:cubicBezTo>
                <a:lnTo>
                  <a:pt x="3208421" y="1620252"/>
                </a:lnTo>
                <a:lnTo>
                  <a:pt x="3352800" y="1668378"/>
                </a:lnTo>
                <a:cubicBezTo>
                  <a:pt x="3352807" y="1668380"/>
                  <a:pt x="3449046" y="1700462"/>
                  <a:pt x="3449053" y="1700463"/>
                </a:cubicBezTo>
                <a:lnTo>
                  <a:pt x="3641558" y="1716505"/>
                </a:lnTo>
                <a:cubicBezTo>
                  <a:pt x="3926855" y="1736883"/>
                  <a:pt x="3845558" y="1732547"/>
                  <a:pt x="4106779" y="1732547"/>
                </a:cubicBezTo>
              </a:path>
            </a:pathLst>
          </a:custGeom>
          <a:noFill/>
          <a:ln w="19050"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0365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14" y="3821146"/>
            <a:ext cx="565919" cy="3318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23" y="4687612"/>
            <a:ext cx="565919" cy="3318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4" y="4518647"/>
            <a:ext cx="565919" cy="3318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959" y="4012014"/>
            <a:ext cx="565919" cy="3318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99" y="3680148"/>
            <a:ext cx="565919" cy="331866"/>
          </a:xfrm>
          <a:prstGeom prst="rect">
            <a:avLst/>
          </a:prstGeom>
        </p:spPr>
      </p:pic>
      <p:pic>
        <p:nvPicPr>
          <p:cNvPr id="10" name="图片 20" descr="s2.jpg"/>
          <p:cNvPicPr>
            <a:picLocks noChangeAspect="1"/>
          </p:cNvPicPr>
          <p:nvPr/>
        </p:nvPicPr>
        <p:blipFill>
          <a:blip r:embed="rId5" cstate="print"/>
          <a:srcRect t="29086"/>
          <a:stretch>
            <a:fillRect/>
          </a:stretch>
        </p:blipFill>
        <p:spPr bwMode="auto">
          <a:xfrm>
            <a:off x="7582007" y="2095088"/>
            <a:ext cx="541134" cy="47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20" descr="s2.jpg"/>
          <p:cNvPicPr>
            <a:picLocks noChangeAspect="1"/>
          </p:cNvPicPr>
          <p:nvPr/>
        </p:nvPicPr>
        <p:blipFill>
          <a:blip r:embed="rId5" cstate="print"/>
          <a:srcRect t="29086"/>
          <a:stretch>
            <a:fillRect/>
          </a:stretch>
        </p:blipFill>
        <p:spPr bwMode="auto">
          <a:xfrm>
            <a:off x="3207537" y="2150545"/>
            <a:ext cx="508953" cy="44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直接连接符 13"/>
          <p:cNvCxnSpPr/>
          <p:nvPr/>
        </p:nvCxnSpPr>
        <p:spPr>
          <a:xfrm>
            <a:off x="7852574" y="2444176"/>
            <a:ext cx="573251" cy="1542903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2987458" y="2485639"/>
            <a:ext cx="458465" cy="1360442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8694891" y="3526920"/>
            <a:ext cx="82426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Beijing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01618" y="4247124"/>
            <a:ext cx="66556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Jinan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766299" y="4750172"/>
            <a:ext cx="667169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Hefei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536955" y="5024651"/>
            <a:ext cx="1027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Shanghai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38525" y="0"/>
            <a:ext cx="87149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" panose="020F0502020204030204" pitchFamily="34" charset="0"/>
                <a:sym typeface="Wingdings" pitchFamily="2" charset="2"/>
              </a:rPr>
              <a:t>Large-scale quantum communication infrastructure</a:t>
            </a:r>
            <a:endParaRPr kumimoji="0" lang="fr-FR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等线 Light" panose="02010600030101010101" pitchFamily="2" charset="-122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03650" y="775526"/>
            <a:ext cx="7806408" cy="87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An integrated space-to-ground quantum communication network over 4,600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kilometres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 [Chen </a:t>
            </a:r>
            <a:r>
              <a:rPr kumimoji="0" lang="en-US" altLang="zh-CN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et al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., Nature 589, 214 (2021)]</a:t>
            </a:r>
            <a:endParaRPr kumimoji="0" lang="fr-FR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等线 Light" panose="02010600030101010101" pitchFamily="2" charset="-122"/>
              <a:cs typeface="Times New Roman" panose="02020603050405020304" pitchFamily="18" charset="0"/>
              <a:sym typeface="Wingdings" pitchFamily="2" charset="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588152" y="4037521"/>
            <a:ext cx="886781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Urumqi</a:t>
            </a:r>
          </a:p>
        </p:txBody>
      </p:sp>
      <p:sp>
        <p:nvSpPr>
          <p:cNvPr id="18" name="弧形 17"/>
          <p:cNvSpPr/>
          <p:nvPr/>
        </p:nvSpPr>
        <p:spPr>
          <a:xfrm>
            <a:off x="2924325" y="2138214"/>
            <a:ext cx="5449848" cy="1226901"/>
          </a:xfrm>
          <a:prstGeom prst="arc">
            <a:avLst>
              <a:gd name="adj1" fmla="val 11200888"/>
              <a:gd name="adj2" fmla="val 21157520"/>
            </a:avLst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CD69038-3425-4FD6-A5F1-72A9BA6A04AE}"/>
              </a:ext>
            </a:extLst>
          </p:cNvPr>
          <p:cNvSpPr txBox="1"/>
          <p:nvPr/>
        </p:nvSpPr>
        <p:spPr>
          <a:xfrm>
            <a:off x="1234975" y="2177203"/>
            <a:ext cx="20354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kern="1200" dirty="0" err="1">
                <a:solidFill>
                  <a:srgbClr val="FFC000"/>
                </a:solidFill>
                <a:effectLst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Micius</a:t>
            </a:r>
            <a:r>
              <a:rPr lang="en-US" altLang="zh-CN" sz="2000" kern="1200" dirty="0">
                <a:solidFill>
                  <a:srgbClr val="FFC000"/>
                </a:solidFill>
                <a:effectLst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 satellite </a:t>
            </a:r>
            <a:r>
              <a:rPr lang="en-US" altLang="zh-CN" sz="2000" kern="1200" dirty="0">
                <a:solidFill>
                  <a:srgbClr val="FFC000"/>
                </a:solidFill>
                <a:effectLst/>
                <a:latin typeface="Calibri Light" panose="020F0302020204030204" pitchFamily="34" charset="0"/>
                <a:ea typeface="等线 Light" panose="02010600030101010101" pitchFamily="2" charset="-122"/>
                <a:cs typeface="+mn-cs"/>
                <a:sym typeface="Wingdings 3" panose="05040102010807070707" pitchFamily="18" charset="2"/>
              </a:rPr>
              <a:t>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9BF4D2D-5B04-4226-9336-3350B9DE4E2E}"/>
              </a:ext>
            </a:extLst>
          </p:cNvPr>
          <p:cNvSpPr txBox="1"/>
          <p:nvPr/>
        </p:nvSpPr>
        <p:spPr>
          <a:xfrm>
            <a:off x="5061224" y="4593061"/>
            <a:ext cx="3705075" cy="796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2000" kern="1200" dirty="0">
                <a:solidFill>
                  <a:srgbClr val="FFC000"/>
                </a:solidFill>
                <a:effectLst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National quantum communication backbone (~2000km) </a:t>
            </a:r>
            <a:r>
              <a:rPr lang="en-US" altLang="zh-CN" sz="2000" kern="1200" dirty="0">
                <a:solidFill>
                  <a:srgbClr val="FFC000"/>
                </a:solidFill>
                <a:effectLst/>
                <a:latin typeface="Calibri Light" panose="020F0302020204030204" pitchFamily="34" charset="0"/>
                <a:ea typeface="等线 Light" panose="02010600030101010101" pitchFamily="2" charset="-122"/>
                <a:cs typeface="+mn-cs"/>
                <a:sym typeface="Wingdings 3" panose="05040102010807070707" pitchFamily="18" charset="2"/>
              </a:rPr>
              <a:t>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C588869F-C5BA-4683-9B99-D6368FFB2F64}"/>
              </a:ext>
            </a:extLst>
          </p:cNvPr>
          <p:cNvCxnSpPr>
            <a:cxnSpLocks/>
          </p:cNvCxnSpPr>
          <p:nvPr/>
        </p:nvCxnSpPr>
        <p:spPr>
          <a:xfrm>
            <a:off x="3207537" y="3865643"/>
            <a:ext cx="5123354" cy="170961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E6183D7E-EC5E-459E-8684-3CFBF8D000B3}"/>
              </a:ext>
            </a:extLst>
          </p:cNvPr>
          <p:cNvSpPr txBox="1"/>
          <p:nvPr/>
        </p:nvSpPr>
        <p:spPr>
          <a:xfrm rot="150955">
            <a:off x="5328433" y="3946283"/>
            <a:ext cx="12227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kern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~2600km</a:t>
            </a:r>
            <a:endParaRPr lang="zh-CN" alt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4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69782" y="-9521"/>
            <a:ext cx="8212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rgbClr val="FFFFFF"/>
                </a:solidFill>
                <a:latin typeface="Calibri Light" panose="020F0302020204030204" pitchFamily="34" charset="0"/>
              </a:rPr>
              <a:t>Are photons sufficient for quantum computing?  </a:t>
            </a:r>
            <a:endParaRPr lang="zh-CN" altLang="en-US" sz="3200" dirty="0">
              <a:solidFill>
                <a:srgbClr val="FFFF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4245" y="762625"/>
            <a:ext cx="5606878" cy="261913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63217" y="3569126"/>
            <a:ext cx="4851963" cy="126188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kumimoji="0" lang="en-US" altLang="zh-CN" sz="24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宋体" panose="02010600030101010101" pitchFamily="2" charset="-122"/>
              </a:rPr>
              <a:t>Single-qubit unitary gates </a:t>
            </a:r>
          </a:p>
          <a:p>
            <a:pPr algn="ctr" fontAlgn="base"/>
            <a:r>
              <a:rPr lang="en-US" altLang="zh-CN" sz="2800" b="0" dirty="0">
                <a:latin typeface="Calibri Light" panose="020F0302020204030204" pitchFamily="34" charset="0"/>
                <a:ea typeface="宋体" panose="02010600030101010101" pitchFamily="2" charset="-122"/>
              </a:rPr>
              <a:t>+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effectLst/>
              <a:latin typeface="Calibri Light" panose="020F0302020204030204" pitchFamily="34" charset="0"/>
              <a:ea typeface="宋体" panose="02010600030101010101" pitchFamily="2" charset="-122"/>
            </a:endParaRPr>
          </a:p>
          <a:p>
            <a:pPr algn="ctr" fontAlgn="base"/>
            <a:r>
              <a:rPr kumimoji="0" lang="en-US" altLang="zh-CN" sz="24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宋体" panose="02010600030101010101" pitchFamily="2" charset="-122"/>
              </a:rPr>
              <a:t>Two-qubit</a:t>
            </a:r>
            <a:r>
              <a:rPr kumimoji="0" lang="en-US" altLang="zh-CN" sz="2400" b="0" i="0" u="none" strike="noStrike" cap="none" normalizeH="0" dirty="0">
                <a:ln>
                  <a:noFill/>
                </a:ln>
                <a:effectLst/>
                <a:latin typeface="Calibri Light" panose="020F0302020204030204" pitchFamily="34" charset="0"/>
                <a:ea typeface="宋体" panose="02010600030101010101" pitchFamily="2" charset="-122"/>
              </a:rPr>
              <a:t> </a:t>
            </a:r>
            <a:r>
              <a:rPr kumimoji="0" lang="en-US" altLang="zh-CN" sz="24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宋体" panose="02010600030101010101" pitchFamily="2" charset="-122"/>
              </a:rPr>
              <a:t>controlled-NOT gates</a:t>
            </a:r>
            <a:endParaRPr lang="en-US" altLang="zh-CN" sz="2400" b="0" dirty="0">
              <a:solidFill>
                <a:srgbClr val="CC3300"/>
              </a:solidFill>
              <a:latin typeface="Calibri Light" panose="020F0302020204030204" pitchFamily="34" charset="0"/>
              <a:ea typeface="宋体" panose="02010600030101010101" pitchFamily="2" charset="-122"/>
              <a:sym typeface="Wingdings" pitchFamily="2" charset="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9316" y="5360898"/>
            <a:ext cx="10793368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algn="just">
              <a:lnSpc>
                <a:spcPct val="130000"/>
              </a:lnSpc>
              <a:buClr>
                <a:schemeClr val="accent2"/>
              </a:buClr>
              <a:buFont typeface="Wingdings 2" panose="05020102010507070707" pitchFamily="18" charset="2"/>
              <a:buChar char="Q"/>
            </a:pPr>
            <a:r>
              <a:rPr lang="en-US" altLang="zh-CN" sz="2200" b="0" dirty="0">
                <a:latin typeface="Calibri Light" panose="020F0302020204030204" pitchFamily="34" charset="0"/>
                <a:cs typeface="Arabic Typesetting" panose="03020402040406030203" pitchFamily="66" charset="-78"/>
              </a:rPr>
              <a:t>With linear optics</a:t>
            </a:r>
            <a:r>
              <a:rPr lang="en-US" altLang="zh-CN" sz="2200" dirty="0">
                <a:latin typeface="Calibri Light" panose="020F0302020204030204" pitchFamily="34" charset="0"/>
                <a:cs typeface="Arabic Typesetting" panose="03020402040406030203" pitchFamily="66" charset="-78"/>
              </a:rPr>
              <a:t>, nonlinearity required by CNOT gate can only be induced by </a:t>
            </a:r>
            <a:r>
              <a:rPr lang="en-US" altLang="zh-CN" sz="2200" b="0" dirty="0">
                <a:latin typeface="Calibri Light" panose="020F0302020204030204" pitchFamily="34" charset="0"/>
                <a:cs typeface="Arabic Typesetting" panose="03020402040406030203" pitchFamily="66" charset="-78"/>
              </a:rPr>
              <a:t>post-selection</a:t>
            </a:r>
          </a:p>
          <a:p>
            <a:pPr lvl="0" indent="355600" algn="ctr">
              <a:lnSpc>
                <a:spcPct val="130000"/>
              </a:lnSpc>
              <a:buClr>
                <a:srgbClr val="CC3300"/>
              </a:buClr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Arabic Typesetting" panose="03020402040406030203" pitchFamily="66" charset="-78"/>
              </a:rPr>
              <a:t>Is it </a:t>
            </a: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cs typeface="Arabic Typesetting" panose="03020402040406030203" pitchFamily="66" charset="-78"/>
              </a:rPr>
              <a:t>sufficient for efficient quantum computation? </a:t>
            </a:r>
            <a:endParaRPr lang="zh-CN" altLang="en-US" sz="2200" b="0" dirty="0">
              <a:solidFill>
                <a:schemeClr val="accent2"/>
              </a:solidFill>
              <a:latin typeface="Calibri Light" panose="020F0302020204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82696" y="3695837"/>
            <a:ext cx="4166168" cy="1013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30000"/>
              </a:lnSpc>
            </a:pPr>
            <a:r>
              <a:rPr lang="en-US" altLang="zh-CN" sz="2400" dirty="0">
                <a:solidFill>
                  <a:schemeClr val="accent2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Wingdings" pitchFamily="2" charset="2"/>
              </a:rPr>
              <a:t>Universal quantum computation</a:t>
            </a:r>
          </a:p>
          <a:p>
            <a:pPr lvl="0" algn="just" fontAlgn="base">
              <a:lnSpc>
                <a:spcPct val="13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 Light" panose="020F0302020204030204" pitchFamily="34" charset="0"/>
                <a:ea typeface="宋体" panose="02010600030101010101" pitchFamily="2" charset="-122"/>
              </a:rPr>
              <a:t>Lloyd, PRL 75, 346 (1995)</a:t>
            </a:r>
            <a:endParaRPr lang="en-US" altLang="zh-CN" sz="2400" dirty="0">
              <a:solidFill>
                <a:srgbClr val="CC3300"/>
              </a:solidFill>
              <a:latin typeface="Calibri Light" panose="020F0302020204030204" pitchFamily="34" charset="0"/>
              <a:ea typeface="宋体" panose="02010600030101010101" pitchFamily="2" charset="-122"/>
              <a:sym typeface="Wingdings" pitchFamily="2" charset="2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6096000" y="3930011"/>
            <a:ext cx="495299" cy="533400"/>
          </a:xfrm>
          <a:prstGeom prst="rightArrow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01FF528-6AB9-44EB-8894-40F5DBFC8189}"/>
              </a:ext>
            </a:extLst>
          </p:cNvPr>
          <p:cNvSpPr/>
          <p:nvPr/>
        </p:nvSpPr>
        <p:spPr>
          <a:xfrm>
            <a:off x="1697155" y="1422859"/>
            <a:ext cx="2816971" cy="87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fr-FR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Quantum computaiton</a:t>
            </a: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quantum circuit </a:t>
            </a: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model</a:t>
            </a:r>
            <a:endParaRPr lang="fr-FR" altLang="zh-CN" sz="2200" dirty="0">
              <a:solidFill>
                <a:schemeClr val="accent2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04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1408" y="3662058"/>
            <a:ext cx="4250198" cy="249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6331898" y="4160222"/>
            <a:ext cx="4796335" cy="1679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altLang="zh-CN" sz="2200" b="0" dirty="0">
                <a:solidFill>
                  <a:schemeClr val="accent2"/>
                </a:solidFill>
                <a:latin typeface="Calibri Light" panose="020F0302020204030204" pitchFamily="34" charset="0"/>
              </a:rPr>
              <a:t>Probabilistic photonic CNOT gate </a:t>
            </a:r>
            <a:endParaRPr lang="en-US" altLang="zh-CN" sz="2200" b="0" dirty="0">
              <a:solidFill>
                <a:schemeClr val="accent2"/>
              </a:solidFill>
              <a:latin typeface="Calibri Light" panose="020F0302020204030204" pitchFamily="34" charset="0"/>
            </a:endParaRPr>
          </a:p>
          <a:p>
            <a:pPr marL="182563" indent="-182563" algn="just" fontAlgn="base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sz="2200" b="0" dirty="0">
                <a:solidFill>
                  <a:srgbClr val="000000"/>
                </a:solidFill>
                <a:latin typeface="Calibri Light" panose="020F0302020204030204" pitchFamily="34" charset="0"/>
              </a:rPr>
              <a:t>O’Brien </a:t>
            </a:r>
            <a:r>
              <a:rPr lang="en-US" altLang="zh-CN" sz="2200" b="0" i="1" dirty="0">
                <a:solidFill>
                  <a:srgbClr val="000000"/>
                </a:solidFill>
                <a:latin typeface="Calibri Light" panose="020F0302020204030204" pitchFamily="34" charset="0"/>
              </a:rPr>
              <a:t>et al</a:t>
            </a:r>
            <a:r>
              <a:rPr lang="en-US" altLang="zh-CN" sz="2200" b="0" dirty="0">
                <a:solidFill>
                  <a:srgbClr val="000000"/>
                </a:solidFill>
                <a:latin typeface="Calibri Light" panose="020F0302020204030204" pitchFamily="34" charset="0"/>
              </a:rPr>
              <a:t>.,</a:t>
            </a:r>
            <a:r>
              <a:rPr lang="en-US" altLang="zh-CN" sz="2200" b="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2200" b="0" dirty="0">
                <a:solidFill>
                  <a:srgbClr val="000000"/>
                </a:solidFill>
                <a:latin typeface="Calibri Light" panose="020F0302020204030204" pitchFamily="34" charset="0"/>
              </a:rPr>
              <a:t>Nature 426, 264 (2003)</a:t>
            </a:r>
          </a:p>
          <a:p>
            <a:pPr marL="182563" indent="-182563" algn="just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sz="2200" b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Gasparoni</a:t>
            </a:r>
            <a:r>
              <a:rPr lang="en-US" altLang="zh-CN" sz="2200" b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2200" b="0" i="1" dirty="0">
                <a:solidFill>
                  <a:srgbClr val="000000"/>
                </a:solidFill>
                <a:latin typeface="Calibri Light" panose="020F0302020204030204" pitchFamily="34" charset="0"/>
              </a:rPr>
              <a:t>et al</a:t>
            </a:r>
            <a:r>
              <a:rPr lang="en-US" altLang="zh-CN" sz="2200" b="0" dirty="0">
                <a:solidFill>
                  <a:srgbClr val="000000"/>
                </a:solidFill>
                <a:latin typeface="Calibri Light" panose="020F0302020204030204" pitchFamily="34" charset="0"/>
              </a:rPr>
              <a:t>., PRL 93, 020504 (2004)</a:t>
            </a:r>
          </a:p>
          <a:p>
            <a:pPr marL="182563" indent="-182563" algn="just" fontAlgn="base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sz="2200" b="0" dirty="0">
                <a:solidFill>
                  <a:srgbClr val="000000"/>
                </a:solidFill>
                <a:latin typeface="Calibri Light" panose="020F0302020204030204" pitchFamily="34" charset="0"/>
              </a:rPr>
              <a:t>Zhao </a:t>
            </a:r>
            <a:r>
              <a:rPr lang="en-US" altLang="zh-CN" sz="2200" b="0" i="1" dirty="0">
                <a:solidFill>
                  <a:srgbClr val="000000"/>
                </a:solidFill>
                <a:latin typeface="Calibri Light" panose="020F0302020204030204" pitchFamily="34" charset="0"/>
              </a:rPr>
              <a:t>et al</a:t>
            </a:r>
            <a:r>
              <a:rPr lang="en-US" altLang="zh-CN" sz="2200" b="0" dirty="0">
                <a:solidFill>
                  <a:srgbClr val="000000"/>
                </a:solidFill>
                <a:latin typeface="Calibri Light" panose="020F0302020204030204" pitchFamily="34" charset="0"/>
              </a:rPr>
              <a:t>., PRL 94, 030501 (2005)</a:t>
            </a:r>
            <a:endParaRPr lang="zh-CN" altLang="en-US" sz="2200" b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63767" y="883040"/>
            <a:ext cx="10064466" cy="2123658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200" dirty="0" err="1">
                <a:solidFill>
                  <a:schemeClr val="accent2"/>
                </a:solidFill>
                <a:latin typeface="Calibri Light" panose="020F0302020204030204" pitchFamily="34" charset="0"/>
                <a:cs typeface="Times New Roman" pitchFamily="18" charset="0"/>
              </a:rPr>
              <a:t>Knill</a:t>
            </a: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itchFamily="18" charset="0"/>
              </a:rPr>
              <a:t>, Laflamme and Milburn (KLM), Nature 409, 46 (2001)</a:t>
            </a:r>
            <a:endParaRPr lang="en-US" altLang="zh-CN" sz="2200" b="0" dirty="0">
              <a:solidFill>
                <a:schemeClr val="accent2"/>
              </a:solidFill>
              <a:latin typeface="Calibri Light" panose="020F030202020403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200" dirty="0">
                <a:latin typeface="Calibri Light" panose="020F0302020204030204" pitchFamily="34" charset="0"/>
                <a:ea typeface="宋体" panose="02010600030101010101" pitchFamily="2" charset="-122"/>
              </a:rPr>
              <a:t>Non-deterministic quantum logic operations can be performed using linear optical elements</a:t>
            </a:r>
          </a:p>
          <a:p>
            <a:pPr marL="342900" lvl="0" indent="-342900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200" dirty="0">
                <a:latin typeface="Calibri Light" panose="020F0302020204030204" pitchFamily="34" charset="0"/>
              </a:rPr>
              <a:t>The success rate of the quantum logic can be arbitrarily close to one </a:t>
            </a:r>
            <a:r>
              <a:rPr lang="en-US" altLang="zh-CN" sz="2200" dirty="0">
                <a:latin typeface="Calibri Light" panose="020F0302020204030204" pitchFamily="34" charset="0"/>
                <a:ea typeface="宋体" panose="02010600030101010101" pitchFamily="2" charset="-122"/>
              </a:rPr>
              <a:t>with the help of multi-photon state</a:t>
            </a:r>
            <a:endParaRPr lang="en-US" altLang="zh-CN" sz="2200" b="0" dirty="0">
              <a:solidFill>
                <a:srgbClr val="CC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49407" y="-1732"/>
            <a:ext cx="51182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white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Efficient QIP with linear optics</a:t>
            </a:r>
          </a:p>
        </p:txBody>
      </p:sp>
    </p:spTree>
    <p:extLst>
      <p:ext uri="{BB962C8B-B14F-4D97-AF65-F5344CB8AC3E}">
        <p14:creationId xmlns:p14="http://schemas.microsoft.com/office/powerpoint/2010/main" val="22633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95641" y="0"/>
            <a:ext cx="6600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FR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One-way quantum computation model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40422" y="771453"/>
            <a:ext cx="5787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000" b="0" dirty="0">
                <a:latin typeface="Calibri Light" panose="020F0302020204030204" pitchFamily="34" charset="0"/>
              </a:rPr>
              <a:t>Universal QC resource: multi-particle entanglement</a:t>
            </a:r>
            <a:endParaRPr lang="zh-CN" altLang="en-US" sz="2000" b="0" dirty="0">
              <a:latin typeface="Calibri Light" panose="020F030202020403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848612" y="2006627"/>
            <a:ext cx="2068572" cy="1820460"/>
            <a:chOff x="611560" y="1763523"/>
            <a:chExt cx="2664280" cy="2649680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666615" y="4341202"/>
              <a:ext cx="252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2195736" y="3089557"/>
              <a:ext cx="0" cy="12516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83560" y="3030359"/>
              <a:ext cx="252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endCxn id="17" idx="4"/>
            </p:cNvCxnSpPr>
            <p:nvPr/>
          </p:nvCxnSpPr>
          <p:spPr>
            <a:xfrm>
              <a:off x="1691672" y="1850713"/>
              <a:ext cx="0" cy="12516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611840" y="1843990"/>
              <a:ext cx="252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>
              <a:spLocks noChangeAspect="1"/>
            </p:cNvSpPr>
            <p:nvPr/>
          </p:nvSpPr>
          <p:spPr>
            <a:xfrm>
              <a:off x="611560" y="1772816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10" name="椭圆 9"/>
            <p:cNvSpPr>
              <a:spLocks noChangeAspect="1"/>
            </p:cNvSpPr>
            <p:nvPr/>
          </p:nvSpPr>
          <p:spPr>
            <a:xfrm>
              <a:off x="1115616" y="1772816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619672" y="1772816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2123728" y="1772816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2627784" y="1772816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3131840" y="176352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1619672" y="2167997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1619672" y="2563178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1619672" y="2958359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2123728" y="2958359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2627784" y="2958359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3131840" y="2958359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1115616" y="2958359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611560" y="2958359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2123728" y="3395307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24" name="椭圆 23"/>
            <p:cNvSpPr>
              <a:spLocks noChangeAspect="1"/>
            </p:cNvSpPr>
            <p:nvPr/>
          </p:nvSpPr>
          <p:spPr>
            <a:xfrm>
              <a:off x="2123728" y="3832255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25" name="椭圆 24"/>
            <p:cNvSpPr>
              <a:spLocks noChangeAspect="1"/>
            </p:cNvSpPr>
            <p:nvPr/>
          </p:nvSpPr>
          <p:spPr>
            <a:xfrm>
              <a:off x="2123728" y="426920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椭圆 26"/>
            <p:cNvSpPr>
              <a:spLocks noChangeAspect="1"/>
            </p:cNvSpPr>
            <p:nvPr/>
          </p:nvSpPr>
          <p:spPr>
            <a:xfrm>
              <a:off x="1619672" y="426920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椭圆 27"/>
            <p:cNvSpPr>
              <a:spLocks noChangeAspect="1"/>
            </p:cNvSpPr>
            <p:nvPr/>
          </p:nvSpPr>
          <p:spPr>
            <a:xfrm>
              <a:off x="2627784" y="426920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29" name="椭圆 28"/>
            <p:cNvSpPr>
              <a:spLocks noChangeAspect="1"/>
            </p:cNvSpPr>
            <p:nvPr/>
          </p:nvSpPr>
          <p:spPr>
            <a:xfrm>
              <a:off x="3131840" y="426920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椭圆 29"/>
            <p:cNvSpPr>
              <a:spLocks noChangeAspect="1"/>
            </p:cNvSpPr>
            <p:nvPr/>
          </p:nvSpPr>
          <p:spPr>
            <a:xfrm>
              <a:off x="1115616" y="426920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  <p:sp>
          <p:nvSpPr>
            <p:cNvPr id="31" name="椭圆 30"/>
            <p:cNvSpPr>
              <a:spLocks noChangeAspect="1"/>
            </p:cNvSpPr>
            <p:nvPr/>
          </p:nvSpPr>
          <p:spPr>
            <a:xfrm>
              <a:off x="611560" y="426920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 Light" panose="020F0302020204030204" pitchFamily="34" charset="0"/>
              </a:endParaRPr>
            </a:p>
          </p:txBody>
        </p:sp>
      </p:grp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7215" y="2061998"/>
            <a:ext cx="3380101" cy="185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77455" r="46679"/>
          <a:stretch/>
        </p:blipFill>
        <p:spPr bwMode="auto">
          <a:xfrm>
            <a:off x="2891357" y="4890104"/>
            <a:ext cx="1861996" cy="82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矩形 33"/>
          <p:cNvSpPr/>
          <p:nvPr/>
        </p:nvSpPr>
        <p:spPr>
          <a:xfrm>
            <a:off x="940422" y="4002898"/>
            <a:ext cx="10193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000" b="0" dirty="0">
                <a:latin typeface="Calibri Light" panose="020F0302020204030204" pitchFamily="34" charset="0"/>
              </a:rPr>
              <a:t>Quantum gates </a:t>
            </a:r>
            <a:r>
              <a:rPr lang="en-US" altLang="zh-CN" sz="2000" dirty="0">
                <a:latin typeface="Calibri Light" panose="020F0302020204030204" pitchFamily="34" charset="0"/>
              </a:rPr>
              <a:t>are</a:t>
            </a:r>
            <a:r>
              <a:rPr lang="en-US" altLang="zh-CN" sz="2000" b="0" dirty="0">
                <a:latin typeface="Calibri Light" panose="020F0302020204030204" pitchFamily="34" charset="0"/>
              </a:rPr>
              <a:t> implemented by measuring particles in a certain order and in a certain basis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94"/>
          <a:stretch/>
        </p:blipFill>
        <p:spPr bwMode="auto">
          <a:xfrm>
            <a:off x="6903685" y="4596274"/>
            <a:ext cx="2854710" cy="147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矩形 35"/>
          <p:cNvSpPr/>
          <p:nvPr/>
        </p:nvSpPr>
        <p:spPr>
          <a:xfrm>
            <a:off x="3291839" y="6215224"/>
            <a:ext cx="5608322" cy="421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Clr>
                <a:srgbClr val="CC3300"/>
              </a:buClr>
            </a:pPr>
            <a:r>
              <a:rPr lang="en-US" altLang="zh-CN" sz="2000" b="0" dirty="0" err="1">
                <a:latin typeface="Calibri Light" panose="020F0302020204030204" pitchFamily="34" charset="0"/>
                <a:cs typeface="Times New Roman" pitchFamily="18" charset="0"/>
              </a:rPr>
              <a:t>Raussendorf</a:t>
            </a:r>
            <a:r>
              <a:rPr lang="en-US" altLang="zh-CN" sz="2000" b="0" dirty="0">
                <a:latin typeface="Calibri Light" panose="020F0302020204030204" pitchFamily="34" charset="0"/>
                <a:cs typeface="Times New Roman" pitchFamily="18" charset="0"/>
              </a:rPr>
              <a:t> and </a:t>
            </a:r>
            <a:r>
              <a:rPr lang="en-US" altLang="zh-CN" sz="2000" b="0" dirty="0" err="1">
                <a:latin typeface="Calibri Light" panose="020F0302020204030204" pitchFamily="34" charset="0"/>
                <a:cs typeface="Times New Roman" pitchFamily="18" charset="0"/>
              </a:rPr>
              <a:t>Briegel</a:t>
            </a:r>
            <a:r>
              <a:rPr lang="en-US" altLang="zh-CN" sz="2000" b="0" dirty="0">
                <a:latin typeface="Calibri Light" panose="020F0302020204030204" pitchFamily="34" charset="0"/>
                <a:cs typeface="Times New Roman" pitchFamily="18" charset="0"/>
              </a:rPr>
              <a:t>, PRL 86, 5188 (2001)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317" y="1313576"/>
            <a:ext cx="4079999" cy="706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/>
              <p:cNvSpPr txBox="1"/>
              <p:nvPr/>
            </p:nvSpPr>
            <p:spPr>
              <a:xfrm>
                <a:off x="2733742" y="1362112"/>
                <a:ext cx="20959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cluster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000" b="0" dirty="0">
                            <a:solidFill>
                              <a:schemeClr val="accent2"/>
                            </a:solidFill>
                            <a:latin typeface="Calibri Light" panose="020F0302020204030204" pitchFamily="34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l-GR" altLang="zh-CN" sz="2000" b="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sz="2000" b="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altLang="zh-CN" sz="2000" b="0" dirty="0">
                    <a:solidFill>
                      <a:schemeClr val="accent2"/>
                    </a:solidFill>
                    <a:latin typeface="Calibri Light" panose="020F0302020204030204" pitchFamily="34" charset="0"/>
                  </a:rPr>
                  <a:t>:</a:t>
                </a:r>
                <a:endParaRPr lang="zh-CN" altLang="en-US" sz="2000" dirty="0">
                  <a:solidFill>
                    <a:schemeClr val="accent2"/>
                  </a:solidFill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38" name="文本框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742" y="1362112"/>
                <a:ext cx="2095958" cy="400110"/>
              </a:xfrm>
              <a:prstGeom prst="rect">
                <a:avLst/>
              </a:prstGeom>
              <a:blipFill>
                <a:blip r:embed="rId6"/>
                <a:stretch>
                  <a:fillRect l="-2907" t="-122727" r="-15407" b="-18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00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65002" y="0"/>
            <a:ext cx="8461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Calibri Light" panose="020F0302020204030204" pitchFamily="34" charset="0"/>
              </a:rPr>
              <a:t>Quantum mechanics and information technologies</a:t>
            </a:r>
            <a:endParaRPr lang="zh-CN" altLang="en-US" sz="3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60913" y="2822237"/>
            <a:ext cx="1276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Calibri Light" panose="020F0302020204030204" pitchFamily="34" charset="0"/>
              </a:rPr>
              <a:t>Transistor</a:t>
            </a:r>
            <a:r>
              <a:rPr lang="en-US" altLang="zh-CN" sz="2000" dirty="0">
                <a:latin typeface="Calibri Light" panose="020F0302020204030204" pitchFamily="34" charset="0"/>
              </a:rPr>
              <a:t>s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70" y="1022237"/>
            <a:ext cx="3195388" cy="180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67" y="1022237"/>
            <a:ext cx="2008928" cy="1800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677507" y="2824561"/>
            <a:ext cx="820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Calibri Light" panose="020F0302020204030204" pitchFamily="34" charset="0"/>
              </a:rPr>
              <a:t>Lasers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327798" y="2822237"/>
            <a:ext cx="1583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Calibri Light" panose="020F0302020204030204" pitchFamily="34" charset="0"/>
              </a:rPr>
              <a:t>Atomic clocks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pic>
        <p:nvPicPr>
          <p:cNvPr id="13" name="Picture 2" descr="http://www.zdor.cn/news/upload/1108/2011080301432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261" y="3969560"/>
            <a:ext cx="2493578" cy="199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9864078" y="6063874"/>
            <a:ext cx="599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Calibri Light" panose="020F0302020204030204" pitchFamily="34" charset="0"/>
              </a:rPr>
              <a:t>GPS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5975"/>
          <a:stretch>
            <a:fillRect/>
          </a:stretch>
        </p:blipFill>
        <p:spPr>
          <a:xfrm>
            <a:off x="5143228" y="4204876"/>
            <a:ext cx="1993092" cy="1800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173839" y="6063874"/>
            <a:ext cx="3895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Calibri Light" panose="020F0302020204030204" pitchFamily="34" charset="0"/>
              </a:rPr>
              <a:t>Optical </a:t>
            </a:r>
            <a:r>
              <a:rPr lang="en-US" altLang="zh-CN" sz="2000" dirty="0">
                <a:latin typeface="Calibri Light" panose="020F0302020204030204" pitchFamily="34" charset="0"/>
              </a:rPr>
              <a:t>c</a:t>
            </a:r>
            <a:r>
              <a:rPr lang="zh-CN" altLang="en-US" sz="2000" dirty="0">
                <a:latin typeface="Calibri Light" panose="020F0302020204030204" pitchFamily="34" charset="0"/>
              </a:rPr>
              <a:t>ommunication </a:t>
            </a:r>
            <a:r>
              <a:rPr lang="en-US" altLang="zh-CN" sz="2000" dirty="0">
                <a:latin typeface="Calibri Light" panose="020F0302020204030204" pitchFamily="34" charset="0"/>
              </a:rPr>
              <a:t>and internet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626" y="1022237"/>
            <a:ext cx="2701689" cy="1800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99" y="4204876"/>
            <a:ext cx="2803736" cy="1800000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1179770" y="6063874"/>
            <a:ext cx="2264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Calibri Light" panose="020F0302020204030204" pitchFamily="34" charset="0"/>
              </a:rPr>
              <a:t>Electronic computer</a:t>
            </a: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C49BB86C-C2B9-485A-9B84-BE5FAF226894}"/>
              </a:ext>
            </a:extLst>
          </p:cNvPr>
          <p:cNvSpPr/>
          <p:nvPr/>
        </p:nvSpPr>
        <p:spPr>
          <a:xfrm>
            <a:off x="2191369" y="3448908"/>
            <a:ext cx="578796" cy="37349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F740ADA0-3C94-4C34-BF75-A4896721E99B}"/>
              </a:ext>
            </a:extLst>
          </p:cNvPr>
          <p:cNvSpPr/>
          <p:nvPr/>
        </p:nvSpPr>
        <p:spPr>
          <a:xfrm>
            <a:off x="5806602" y="3429000"/>
            <a:ext cx="578796" cy="37349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10E54CEA-DDF7-499D-9FE3-85A9BFF1634F}"/>
              </a:ext>
            </a:extLst>
          </p:cNvPr>
          <p:cNvSpPr/>
          <p:nvPr/>
        </p:nvSpPr>
        <p:spPr>
          <a:xfrm>
            <a:off x="9773072" y="3446584"/>
            <a:ext cx="578796" cy="37349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76882" y="-25631"/>
            <a:ext cx="4663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zh-CN" sz="3200" dirty="0">
                <a:solidFill>
                  <a:prstClr val="white"/>
                </a:solidFill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Four</a:t>
            </a:r>
            <a:r>
              <a:rPr kumimoji="0" lang="fr-F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-photon entanglement</a:t>
            </a:r>
          </a:p>
        </p:txBody>
      </p:sp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7118001" y="1568906"/>
            <a:ext cx="3123279" cy="2026992"/>
            <a:chOff x="257597" y="1024476"/>
            <a:chExt cx="5970588" cy="3816350"/>
          </a:xfrm>
        </p:grpSpPr>
        <p:pic>
          <p:nvPicPr>
            <p:cNvPr id="4" name="Picture 8" descr="D:\four-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7597" y="1024476"/>
              <a:ext cx="5970588" cy="381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/>
            <p:cNvSpPr/>
            <p:nvPr/>
          </p:nvSpPr>
          <p:spPr bwMode="auto">
            <a:xfrm rot="720000">
              <a:off x="4862935" y="4174778"/>
              <a:ext cx="73025" cy="431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微软雅黑 Light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 rot="20820000">
              <a:off x="2345160" y="4019625"/>
              <a:ext cx="73025" cy="431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微软雅黑 Light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 rot="18720000">
              <a:off x="3503241" y="1640756"/>
              <a:ext cx="71438" cy="431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微软雅黑 Light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 rot="2580000" flipH="1">
              <a:off x="2805535" y="1662187"/>
              <a:ext cx="73025" cy="431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 Light"/>
                <a:ea typeface="微软雅黑 Light"/>
                <a:cs typeface="+mn-cs"/>
              </a:endParaRPr>
            </a:p>
          </p:txBody>
        </p:sp>
      </p:grpSp>
      <p:sp>
        <p:nvSpPr>
          <p:cNvPr id="9" name="矩形 22"/>
          <p:cNvSpPr>
            <a:spLocks noChangeArrowheads="1"/>
          </p:cNvSpPr>
          <p:nvPr/>
        </p:nvSpPr>
        <p:spPr bwMode="auto">
          <a:xfrm>
            <a:off x="4119882" y="6156386"/>
            <a:ext cx="39522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Pan </a:t>
            </a:r>
            <a:r>
              <a:rPr kumimoji="0" lang="en-GB" altLang="zh-C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et al., </a:t>
            </a:r>
            <a:r>
              <a:rPr kumimoji="0" lang="en-GB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PRL 86, 4435 (2001)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Calibri Light" panose="020F0302020204030204" pitchFamily="34" charset="0"/>
            </a:endParaRPr>
          </a:p>
        </p:txBody>
      </p:sp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975293" y="1779937"/>
            <a:ext cx="4746587" cy="1918947"/>
            <a:chOff x="468313" y="4582567"/>
            <a:chExt cx="3914959" cy="1582737"/>
          </a:xfrm>
        </p:grpSpPr>
        <p:pic>
          <p:nvPicPr>
            <p:cNvPr id="11" name="Picture 2" descr="4-GHZ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8313" y="4582567"/>
              <a:ext cx="3095625" cy="1582737"/>
            </a:xfrm>
            <a:prstGeom prst="rect">
              <a:avLst/>
            </a:prstGeom>
            <a:noFill/>
          </p:spPr>
        </p:pic>
        <p:pic>
          <p:nvPicPr>
            <p:cNvPr id="12" name="Picture 4" descr="add"/>
            <p:cNvPicPr>
              <a:picLocks noChangeAspect="1" noChangeArrowheads="1"/>
            </p:cNvPicPr>
            <p:nvPr/>
          </p:nvPicPr>
          <p:blipFill>
            <a:blip r:embed="rId5" cstate="print"/>
            <a:srcRect l="61637" t="10813" r="-861" b="40915"/>
            <a:stretch>
              <a:fillRect/>
            </a:stretch>
          </p:blipFill>
          <p:spPr bwMode="auto">
            <a:xfrm>
              <a:off x="3375160" y="4769856"/>
              <a:ext cx="1008112" cy="764792"/>
            </a:xfrm>
            <a:prstGeom prst="rect">
              <a:avLst/>
            </a:prstGeom>
            <a:noFill/>
          </p:spPr>
        </p:pic>
        <p:pic>
          <p:nvPicPr>
            <p:cNvPr id="13" name="Picture 4" descr="add"/>
            <p:cNvPicPr>
              <a:picLocks noChangeAspect="1" noChangeArrowheads="1"/>
            </p:cNvPicPr>
            <p:nvPr/>
          </p:nvPicPr>
          <p:blipFill>
            <a:blip r:embed="rId5" cstate="print"/>
            <a:srcRect r="94397" b="86365"/>
            <a:stretch>
              <a:fillRect/>
            </a:stretch>
          </p:blipFill>
          <p:spPr bwMode="auto">
            <a:xfrm>
              <a:off x="3869336" y="4622072"/>
              <a:ext cx="144016" cy="216024"/>
            </a:xfrm>
            <a:prstGeom prst="rect">
              <a:avLst/>
            </a:prstGeom>
            <a:noFill/>
          </p:spPr>
        </p:pic>
      </p:grpSp>
      <p:sp>
        <p:nvSpPr>
          <p:cNvPr id="14" name="矩形 13"/>
          <p:cNvSpPr/>
          <p:nvPr/>
        </p:nvSpPr>
        <p:spPr>
          <a:xfrm>
            <a:off x="1631156" y="3763273"/>
            <a:ext cx="3467616" cy="1803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(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HH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+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VV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)(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HH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+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VV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)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Calibri Light" panose="020F0302020204030204" pitchFamily="34" charset="0"/>
              <a:sym typeface="Wingdings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=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H</a:t>
            </a:r>
            <a:r>
              <a:rPr kumimoji="0" lang="en-US" altLang="zh-CN" sz="2200" b="0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HH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+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H</a:t>
            </a:r>
            <a:r>
              <a:rPr kumimoji="0" lang="en-US" altLang="zh-CN" sz="2200" b="0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H</a:t>
            </a:r>
            <a:r>
              <a:rPr kumimoji="0" lang="en-US" altLang="zh-CN" sz="2200" b="0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V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V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+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V</a:t>
            </a:r>
            <a:r>
              <a:rPr kumimoji="0" lang="en-US" altLang="zh-CN" sz="2200" b="0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V</a:t>
            </a:r>
            <a:r>
              <a:rPr kumimoji="0" lang="en-US" altLang="zh-CN" sz="2200" b="0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+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V</a:t>
            </a:r>
            <a:r>
              <a:rPr kumimoji="0" lang="en-US" altLang="zh-CN" sz="2200" b="0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VV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V</a:t>
            </a:r>
          </a:p>
          <a:p>
            <a:pPr marL="0" marR="0" lvl="0" indent="0" algn="just" defTabSz="914400" rtl="0" eaLnBrk="1" fontAlgn="auto" latinLnBrk="0" hangingPunct="1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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HHHH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+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VVVV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Calibri Light" panose="020F030202020403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 bwMode="auto">
          <a:xfrm flipH="1">
            <a:off x="3612046" y="4447502"/>
            <a:ext cx="648072" cy="64807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接连接符 15"/>
          <p:cNvCxnSpPr/>
          <p:nvPr/>
        </p:nvCxnSpPr>
        <p:spPr bwMode="auto">
          <a:xfrm>
            <a:off x="3648050" y="4447502"/>
            <a:ext cx="576064" cy="64807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接连接符 16"/>
          <p:cNvCxnSpPr/>
          <p:nvPr/>
        </p:nvCxnSpPr>
        <p:spPr bwMode="auto">
          <a:xfrm flipH="1">
            <a:off x="2769915" y="4447502"/>
            <a:ext cx="648072" cy="64807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接连接符 17"/>
          <p:cNvCxnSpPr/>
          <p:nvPr/>
        </p:nvCxnSpPr>
        <p:spPr bwMode="auto">
          <a:xfrm>
            <a:off x="2805919" y="4447502"/>
            <a:ext cx="576064" cy="64807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文本框 19"/>
          <p:cNvSpPr txBox="1"/>
          <p:nvPr/>
        </p:nvSpPr>
        <p:spPr>
          <a:xfrm>
            <a:off x="894181" y="673689"/>
            <a:ext cx="99172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200" dirty="0">
                <a:solidFill>
                  <a:prstClr val="black"/>
                </a:solidFill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In 2001, b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rightness of entanglement source: 2500pair/s@76MHZ </a:t>
            </a:r>
            <a:r>
              <a:rPr lang="en-US" altLang="zh-CN" sz="2400" dirty="0">
                <a:solidFill>
                  <a:prstClr val="black"/>
                </a:solidFill>
                <a:latin typeface="Calibri Light" panose="020F0302020204030204" pitchFamily="34" charset="0"/>
              </a:rPr>
              <a:t>(</a:t>
            </a:r>
            <a:r>
              <a:rPr lang="en-US" altLang="zh-CN" sz="2400" dirty="0">
                <a:solidFill>
                  <a:schemeClr val="accent2"/>
                </a:solidFill>
                <a:latin typeface="Calibri Light" panose="020F0302020204030204" pitchFamily="34" charset="0"/>
              </a:rPr>
              <a:t>P~3</a:t>
            </a:r>
            <a:r>
              <a:rPr lang="en-US" altLang="zh-CN" sz="2400" dirty="0">
                <a:solidFill>
                  <a:schemeClr val="accent2"/>
                </a:solidFill>
                <a:latin typeface="Calibri Light" panose="020F0302020204030204" pitchFamily="34" charset="0"/>
                <a:sym typeface="Wingdings 2" panose="05020102010507070707" pitchFamily="18" charset="2"/>
              </a:rPr>
              <a:t></a:t>
            </a:r>
            <a:r>
              <a:rPr lang="en-US" altLang="zh-CN" sz="2400" dirty="0">
                <a:solidFill>
                  <a:schemeClr val="accent2"/>
                </a:solidFill>
                <a:latin typeface="Calibri Light" panose="020F0302020204030204" pitchFamily="34" charset="0"/>
              </a:rPr>
              <a:t>10</a:t>
            </a:r>
            <a:r>
              <a:rPr lang="en-US" altLang="zh-CN" sz="2400" baseline="30000" dirty="0">
                <a:solidFill>
                  <a:schemeClr val="accent2"/>
                </a:solidFill>
                <a:latin typeface="Calibri Light" panose="020F0302020204030204" pitchFamily="34" charset="0"/>
              </a:rPr>
              <a:t>-5</a:t>
            </a:r>
            <a:r>
              <a:rPr lang="en-US" altLang="zh-CN" sz="2400" dirty="0">
                <a:solidFill>
                  <a:prstClr val="black"/>
                </a:solidFill>
                <a:latin typeface="Calibri Light" panose="020F0302020204030204" pitchFamily="34" charset="0"/>
              </a:rPr>
              <a:t>)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 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Calibri Light" panose="020F030202020403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377" y="3906411"/>
            <a:ext cx="2852526" cy="21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6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87152" y="-4941"/>
            <a:ext cx="4217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Six-photon cluster </a:t>
            </a:r>
            <a:r>
              <a:rPr lang="fr-FR" altLang="zh-CN" sz="3200" dirty="0">
                <a:solidFill>
                  <a:prstClr val="white"/>
                </a:solidFill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s</a:t>
            </a:r>
            <a:r>
              <a:rPr kumimoji="0" lang="fr-F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tates</a:t>
            </a:r>
          </a:p>
        </p:txBody>
      </p:sp>
      <p:pic>
        <p:nvPicPr>
          <p:cNvPr id="4" name="Picture 2" descr="4-GH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902" y="1803377"/>
            <a:ext cx="3095626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d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0090" y="1801790"/>
            <a:ext cx="25701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6"/>
          <p:cNvSpPr>
            <a:spLocks noChangeArrowheads="1"/>
          </p:cNvSpPr>
          <p:nvPr/>
        </p:nvSpPr>
        <p:spPr bwMode="auto">
          <a:xfrm rot="8168899">
            <a:off x="6451065" y="2425677"/>
            <a:ext cx="171450" cy="423863"/>
          </a:xfrm>
          <a:prstGeom prst="ellipse">
            <a:avLst/>
          </a:prstGeom>
          <a:solidFill>
            <a:srgbClr val="99CCFF"/>
          </a:solidFill>
          <a:ln w="12700" algn="ctr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 Light"/>
              <a:ea typeface="微软雅黑 Light"/>
              <a:cs typeface="+mn-cs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499155" y="2737383"/>
            <a:ext cx="71686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-方正超大字符集" pitchFamily="65" charset="-122"/>
                <a:cs typeface="Times New Roman" panose="02020603050405020304" pitchFamily="18" charset="0"/>
              </a:rPr>
              <a:t>H gate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-方正超大字符集" pitchFamily="65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3" descr="4-GHZ-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2672" y="3662044"/>
            <a:ext cx="4514338" cy="87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6-GHZ-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8074" y="3540972"/>
            <a:ext cx="4222650" cy="1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6-cluster-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42040" y="4747236"/>
            <a:ext cx="4307919" cy="103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469615" y="6089113"/>
            <a:ext cx="5277855" cy="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Lu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et al.,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Nature Physics 3, 91 (2007)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203273" y="731876"/>
            <a:ext cx="861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In 2007, by 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developing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 a brighter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laser pump source, Verdi 10W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  <a:sym typeface="Wingdings" pitchFamily="2" charset="2"/>
              </a:rPr>
              <a:t> 16W, IR ~ 2.5W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Calibri Light" panose="020F0302020204030204" pitchFamily="34" charset="0"/>
            </a:endParaRPr>
          </a:p>
          <a:p>
            <a:pPr indent="895350" algn="just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 Light" panose="020F0302020204030204" pitchFamily="34" charset="0"/>
              </a:rPr>
              <a:t>rightness of entanglement source: 93000pair/s@76MHz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(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P~10</a:t>
            </a:r>
            <a:r>
              <a:rPr lang="en-US" altLang="zh-CN" sz="2000" baseline="30000" dirty="0">
                <a:solidFill>
                  <a:schemeClr val="accent2"/>
                </a:solidFill>
                <a:latin typeface="Calibri Light" panose="020F0302020204030204" pitchFamily="34" charset="0"/>
              </a:rPr>
              <a:t>-3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08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8pho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559" y="2124294"/>
            <a:ext cx="7929969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408647" y="3918972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dirty="0">
                <a:latin typeface="Calibri Light" panose="020F0302020204030204" pitchFamily="34" charset="0"/>
              </a:rPr>
              <a:t>P</a:t>
            </a:r>
            <a:endParaRPr lang="zh-CN" altLang="en-US" sz="2400" b="0" dirty="0">
              <a:latin typeface="Calibri Light" panose="020F03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9015" y="3924811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dirty="0">
                <a:latin typeface="Calibri Light" panose="020F0302020204030204" pitchFamily="34" charset="0"/>
              </a:rPr>
              <a:t>P</a:t>
            </a:r>
            <a:endParaRPr lang="zh-CN" altLang="en-US" sz="2400" b="0" dirty="0">
              <a:latin typeface="Calibri Light" panose="020F03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15453" y="3918972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dirty="0">
                <a:latin typeface="Calibri Light" panose="020F0302020204030204" pitchFamily="34" charset="0"/>
              </a:rPr>
              <a:t>P</a:t>
            </a:r>
            <a:endParaRPr lang="zh-CN" altLang="en-US" sz="2400" b="0" dirty="0">
              <a:latin typeface="Calibri Light" panose="020F03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41891" y="3915357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dirty="0">
                <a:latin typeface="Calibri Light" panose="020F0302020204030204" pitchFamily="34" charset="0"/>
              </a:rPr>
              <a:t>P</a:t>
            </a:r>
            <a:endParaRPr lang="zh-CN" altLang="en-US" sz="2400" b="0" dirty="0">
              <a:latin typeface="Calibri Light" panose="020F0302020204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28463" y="4634094"/>
            <a:ext cx="8335071" cy="92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dirty="0">
                <a:solidFill>
                  <a:prstClr val="black"/>
                </a:solidFill>
                <a:latin typeface="Calibri Light" panose="020F0302020204030204" pitchFamily="34" charset="0"/>
              </a:rPr>
              <a:t>Two-photon entanglement source: </a:t>
            </a: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</a:rPr>
              <a:t>P</a:t>
            </a:r>
            <a:r>
              <a:rPr lang="en-US" altLang="zh-CN" sz="2200" b="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2200" b="0" dirty="0">
                <a:solidFill>
                  <a:prstClr val="black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Four-photon entanglement: </a:t>
            </a: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P</a:t>
            </a:r>
            <a:r>
              <a:rPr lang="en-US" altLang="zh-CN" sz="2200" b="0" baseline="30000" dirty="0">
                <a:solidFill>
                  <a:schemeClr val="accent2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2</a:t>
            </a: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/2</a:t>
            </a:r>
          </a:p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dirty="0">
                <a:solidFill>
                  <a:prstClr val="black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 Six-photon entanglement: </a:t>
            </a: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P</a:t>
            </a:r>
            <a:r>
              <a:rPr lang="en-US" altLang="zh-CN" sz="2200" b="0" baseline="30000" dirty="0">
                <a:solidFill>
                  <a:schemeClr val="accent2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3</a:t>
            </a: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/4</a:t>
            </a:r>
            <a:r>
              <a:rPr lang="en-US" altLang="zh-CN" sz="2200" b="0" dirty="0">
                <a:solidFill>
                  <a:prstClr val="black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 Eight-photon entanglement: </a:t>
            </a: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P</a:t>
            </a:r>
            <a:r>
              <a:rPr lang="en-US" altLang="zh-CN" sz="2200" b="0" baseline="30000" dirty="0">
                <a:solidFill>
                  <a:schemeClr val="accent2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4</a:t>
            </a: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/8</a:t>
            </a:r>
            <a:r>
              <a:rPr lang="en-US" altLang="zh-CN" sz="2200" b="0" dirty="0">
                <a:solidFill>
                  <a:prstClr val="black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…</a:t>
            </a:r>
            <a:endParaRPr lang="zh-CN" altLang="en-US" sz="2200" b="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00537" y="5930577"/>
            <a:ext cx="6190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dirty="0">
                <a:solidFill>
                  <a:schemeClr val="accent2"/>
                </a:solidFill>
                <a:latin typeface="Calibri Light" panose="020F0302020204030204" pitchFamily="34" charset="0"/>
              </a:rPr>
              <a:t>High-brightness entanglement source is needed!</a:t>
            </a:r>
            <a:endParaRPr lang="zh-CN" altLang="en-US" sz="2400" b="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56653" y="0"/>
            <a:ext cx="4903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FR" altLang="zh-CN" sz="3200" dirty="0">
                <a:solidFill>
                  <a:prstClr val="white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Multi-photon interferometry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02B6F2A-D556-486F-8056-587140C4CACA}"/>
              </a:ext>
            </a:extLst>
          </p:cNvPr>
          <p:cNvSpPr/>
          <p:nvPr/>
        </p:nvSpPr>
        <p:spPr>
          <a:xfrm>
            <a:off x="1775564" y="927423"/>
            <a:ext cx="8640870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70000"/>
            </a:pPr>
            <a:r>
              <a:rPr lang="en-US" altLang="zh-CN" sz="2200" dirty="0">
                <a:solidFill>
                  <a:schemeClr val="bg1"/>
                </a:solidFill>
                <a:latin typeface="Calibri Light" panose="020F0302020204030204" pitchFamily="34" charset="0"/>
                <a:cs typeface="Arabic Typesetting" panose="03020402040406030203" pitchFamily="66" charset="-78"/>
              </a:rPr>
              <a:t>Essential task: generation and manipulation of multi-photon entanglement</a:t>
            </a:r>
          </a:p>
        </p:txBody>
      </p:sp>
    </p:spTree>
    <p:extLst>
      <p:ext uri="{BB962C8B-B14F-4D97-AF65-F5344CB8AC3E}">
        <p14:creationId xmlns:p14="http://schemas.microsoft.com/office/powerpoint/2010/main" val="423703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29825" y="-6355"/>
            <a:ext cx="7957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white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request for both high brightness &amp; fidelity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771" y="4209903"/>
            <a:ext cx="4579734" cy="98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ghz-data-small"/>
          <p:cNvPicPr>
            <a:picLocks noChangeAspect="1" noChangeArrowheads="1"/>
          </p:cNvPicPr>
          <p:nvPr/>
        </p:nvPicPr>
        <p:blipFill>
          <a:blip r:embed="rId4" cstate="print"/>
          <a:srcRect l="9435" r="-1428" b="38103"/>
          <a:stretch>
            <a:fillRect/>
          </a:stretch>
        </p:blipFill>
        <p:spPr bwMode="auto">
          <a:xfrm>
            <a:off x="6959759" y="872152"/>
            <a:ext cx="4460452" cy="430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113508" y="1029341"/>
            <a:ext cx="5947049" cy="1281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dirty="0">
                <a:solidFill>
                  <a:prstClr val="black"/>
                </a:solidFill>
                <a:latin typeface="Calibri Light" panose="020F0302020204030204" pitchFamily="34" charset="0"/>
              </a:rPr>
              <a:t>With higher pump 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200" b="0" dirty="0">
                <a:solidFill>
                  <a:prstClr val="black"/>
                </a:solidFill>
                <a:latin typeface="Calibri Light" panose="020F0302020204030204" pitchFamily="34" charset="0"/>
                <a:sym typeface="Wingdings" pitchFamily="2" charset="2"/>
              </a:rPr>
              <a:t>Increase probability</a:t>
            </a:r>
            <a:endParaRPr lang="en-US" altLang="zh-CN" sz="2200" b="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 2" panose="05020102010507070707" pitchFamily="18" charset="2"/>
              <a:buChar char="Q"/>
            </a:pPr>
            <a:r>
              <a:rPr lang="en-US" altLang="zh-CN" sz="2200" b="0" dirty="0">
                <a:solidFill>
                  <a:prstClr val="black"/>
                </a:solidFill>
                <a:latin typeface="Calibri Light" panose="020F0302020204030204" pitchFamily="34" charset="0"/>
              </a:rPr>
              <a:t>More double pair emissions </a:t>
            </a:r>
            <a:r>
              <a:rPr lang="en-US" altLang="zh-CN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sym typeface="Wingdings 3" panose="05040102010807070707" pitchFamily="18" charset="2"/>
              </a:rPr>
              <a:t></a:t>
            </a:r>
            <a:r>
              <a:rPr lang="en-US" altLang="zh-CN" sz="2200" b="0" dirty="0">
                <a:solidFill>
                  <a:prstClr val="black"/>
                </a:solidFill>
                <a:latin typeface="Calibri Light" panose="020F03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</a:rPr>
              <a:t>degrades fidelity</a:t>
            </a:r>
          </a:p>
        </p:txBody>
      </p:sp>
      <p:sp>
        <p:nvSpPr>
          <p:cNvPr id="7" name="矩形 6"/>
          <p:cNvSpPr/>
          <p:nvPr/>
        </p:nvSpPr>
        <p:spPr>
          <a:xfrm>
            <a:off x="527572" y="5673321"/>
            <a:ext cx="11161942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</a:rPr>
              <a:t>Can we further push the brightness of two-photon entanglement, meanwhile with high fidelity?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1406371" y="3060243"/>
                <a:ext cx="1723344" cy="7058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sz="2400" b="0" dirty="0">
                  <a:solidFill>
                    <a:prstClr val="black"/>
                  </a:solidFill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371" y="3060243"/>
                <a:ext cx="1723344" cy="7058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5833808" y="4022613"/>
            <a:ext cx="69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0" dirty="0">
                <a:solidFill>
                  <a:schemeClr val="accent2"/>
                </a:solidFill>
                <a:latin typeface="Calibri Light" panose="020F0302020204030204" pitchFamily="34" charset="0"/>
              </a:rPr>
              <a:t>error</a:t>
            </a:r>
            <a:endParaRPr lang="zh-CN" altLang="en-US" sz="2000" b="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6C2ACF4-9A9B-428D-A643-C9D41A243409}"/>
              </a:ext>
            </a:extLst>
          </p:cNvPr>
          <p:cNvCxnSpPr>
            <a:cxnSpLocks/>
          </p:cNvCxnSpPr>
          <p:nvPr/>
        </p:nvCxnSpPr>
        <p:spPr>
          <a:xfrm flipV="1">
            <a:off x="4620638" y="3429000"/>
            <a:ext cx="3346315" cy="99372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0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0897" y="967135"/>
            <a:ext cx="4954703" cy="1497934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156837" y="2037132"/>
            <a:ext cx="4422438" cy="86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 2" panose="05020102010507070707" pitchFamily="18" charset="2"/>
              <a:buChar char="Q"/>
            </a:pPr>
            <a:r>
              <a:rPr lang="en-US" altLang="zh-CN" sz="2000" b="0" dirty="0">
                <a:solidFill>
                  <a:prstClr val="black"/>
                </a:solidFill>
                <a:latin typeface="Calibri Light" panose="020F0302020204030204" pitchFamily="34" charset="0"/>
                <a:ea typeface="Arial Unicode MS" pitchFamily="34" charset="-122"/>
                <a:cs typeface="Arial" pitchFamily="34" charset="0"/>
              </a:rPr>
              <a:t>Narrow-band 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Arial Unicode MS" pitchFamily="34" charset="-122"/>
                <a:cs typeface="Arial" pitchFamily="34" charset="0"/>
              </a:rPr>
              <a:t>filters (~3nm), 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Arial Unicode MS" pitchFamily="34" charset="-122"/>
                <a:cs typeface="Arial" pitchFamily="34" charset="0"/>
              </a:rPr>
              <a:t>causes</a:t>
            </a:r>
            <a:r>
              <a:rPr lang="en-US" altLang="zh-CN" sz="2000" b="0" dirty="0">
                <a:solidFill>
                  <a:schemeClr val="accent2"/>
                </a:solidFill>
                <a:latin typeface="Calibri Light" panose="020F0302020204030204" pitchFamily="34" charset="0"/>
                <a:ea typeface="Arial Unicode MS" pitchFamily="34" charset="-122"/>
                <a:cs typeface="Arial" pitchFamily="34" charset="0"/>
                <a:sym typeface="Wingdings" pitchFamily="2" charset="2"/>
              </a:rPr>
              <a:t> unnecessary waste of photons</a:t>
            </a:r>
            <a:endParaRPr lang="en-US" altLang="zh-CN" sz="2000" b="0" dirty="0">
              <a:solidFill>
                <a:schemeClr val="accent2"/>
              </a:solidFill>
              <a:latin typeface="Calibri Light" panose="020F0302020204030204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08498" y="2504645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0" dirty="0">
                <a:solidFill>
                  <a:prstClr val="black"/>
                </a:solidFill>
                <a:latin typeface="Calibri Light" panose="020F0302020204030204" pitchFamily="34" charset="0"/>
              </a:rPr>
              <a:t>12nm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6B73F8-C613-4821-88D9-46EF8F17B16D}"/>
              </a:ext>
            </a:extLst>
          </p:cNvPr>
          <p:cNvSpPr/>
          <p:nvPr/>
        </p:nvSpPr>
        <p:spPr>
          <a:xfrm>
            <a:off x="2297140" y="0"/>
            <a:ext cx="7597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white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Disentangles the timing from the polarization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D45E34D-6B22-42F5-8BC7-7B7E7A384B3C}"/>
              </a:ext>
            </a:extLst>
          </p:cNvPr>
          <p:cNvSpPr txBox="1"/>
          <p:nvPr/>
        </p:nvSpPr>
        <p:spPr>
          <a:xfrm>
            <a:off x="5341394" y="2504645"/>
            <a:ext cx="667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6nm</a:t>
            </a:r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C7C7FC4-7345-4CED-BAAC-9C1D1ED30F53}"/>
              </a:ext>
            </a:extLst>
          </p:cNvPr>
          <p:cNvSpPr txBox="1"/>
          <p:nvPr/>
        </p:nvSpPr>
        <p:spPr>
          <a:xfrm>
            <a:off x="7156837" y="836767"/>
            <a:ext cx="4422438" cy="860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marR="0" lvl="0" indent="-26828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 2" panose="05020102010507070707" pitchFamily="18" charset="2"/>
              <a:buChar char="Q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itchFamily="34" charset="-122"/>
                <a:cs typeface="Arial" pitchFamily="34" charset="0"/>
              </a:rPr>
              <a:t>Different spectral widths,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itchFamily="34" charset="-122"/>
                <a:cs typeface="Arial" pitchFamily="34" charset="0"/>
                <a:sym typeface="Wingdings 3" panose="05040102010807070707" pitchFamily="18" charset="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itchFamily="34" charset="-122"/>
                <a:cs typeface="Arial" pitchFamily="34" charset="0"/>
                <a:sym typeface="Wingdings 3" panose="05040102010807070707" pitchFamily="18" charset="2"/>
              </a:rPr>
              <a:t>decrease the indistinguishability thus the fidelity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 Light" panose="020F0302020204030204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7D3A40DE-40DE-4B73-8C19-8CE3D0A924B5}"/>
              </a:ext>
            </a:extLst>
          </p:cNvPr>
          <p:cNvSpPr/>
          <p:nvPr/>
        </p:nvSpPr>
        <p:spPr>
          <a:xfrm>
            <a:off x="9205813" y="1770309"/>
            <a:ext cx="433488" cy="26682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EC41321-33A6-4DC1-ABFF-155A6B0D9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15"/>
          <a:stretch/>
        </p:blipFill>
        <p:spPr bwMode="auto">
          <a:xfrm>
            <a:off x="1535391" y="3295036"/>
            <a:ext cx="4257845" cy="1522378"/>
          </a:xfrm>
          <a:prstGeom prst="rect">
            <a:avLst/>
          </a:prstGeom>
          <a:noFill/>
        </p:spPr>
      </p:pic>
      <p:sp>
        <p:nvSpPr>
          <p:cNvPr id="17" name="矩形 2">
            <a:extLst>
              <a:ext uri="{FF2B5EF4-FFF2-40B4-BE49-F238E27FC236}">
                <a16:creationId xmlns:a16="http://schemas.microsoft.com/office/drawing/2014/main" id="{9D0DDC90-FEB8-439F-9401-98775A347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074" y="5056936"/>
            <a:ext cx="9070847" cy="8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000" b="0" dirty="0">
                <a:latin typeface="Calibri Light" panose="020F0302020204030204" pitchFamily="34" charset="0"/>
              </a:rPr>
              <a:t>Interferometric Bell-state synthesizer, </a:t>
            </a:r>
            <a:r>
              <a:rPr lang="en-US" altLang="zh-CN" sz="2000" b="0" dirty="0">
                <a:solidFill>
                  <a:schemeClr val="accent2"/>
                </a:solidFill>
                <a:latin typeface="Calibri Light" panose="020F0302020204030204" pitchFamily="34" charset="0"/>
              </a:rPr>
              <a:t>disentangles the timing from the polarization</a:t>
            </a:r>
          </a:p>
          <a:p>
            <a:pPr marL="342900" indent="-342900" algn="just">
              <a:lnSpc>
                <a:spcPct val="13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000" b="0" dirty="0">
                <a:latin typeface="Calibri Light" panose="020F0302020204030204" pitchFamily="34" charset="0"/>
              </a:rPr>
              <a:t>~1 million coincidence counts per second without filter, with ~90% fidelity (</a:t>
            </a:r>
            <a:r>
              <a:rPr lang="en-US" altLang="zh-CN" sz="2000" b="0" dirty="0">
                <a:solidFill>
                  <a:schemeClr val="accent2"/>
                </a:solidFill>
                <a:latin typeface="Calibri Light" panose="020F0302020204030204" pitchFamily="34" charset="0"/>
              </a:rPr>
              <a:t>P~10</a:t>
            </a:r>
            <a:r>
              <a:rPr lang="en-US" altLang="zh-CN" sz="2000" b="0" baseline="30000" dirty="0">
                <a:solidFill>
                  <a:schemeClr val="accent2"/>
                </a:solidFill>
                <a:latin typeface="Calibri Light" panose="020F0302020204030204" pitchFamily="34" charset="0"/>
              </a:rPr>
              <a:t>-2</a:t>
            </a:r>
            <a:r>
              <a:rPr lang="en-US" altLang="zh-CN" sz="2000" b="0" dirty="0"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525AD60-D0AF-45B6-B4D4-131FD6C0B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97" b="-621"/>
          <a:stretch/>
        </p:blipFill>
        <p:spPr bwMode="auto">
          <a:xfrm>
            <a:off x="5932298" y="3144843"/>
            <a:ext cx="3335816" cy="1762542"/>
          </a:xfrm>
          <a:prstGeom prst="rect">
            <a:avLst/>
          </a:prstGeom>
          <a:noFill/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DB23591F-372A-4A25-92AC-FB8FE98B6241}"/>
              </a:ext>
            </a:extLst>
          </p:cNvPr>
          <p:cNvSpPr/>
          <p:nvPr/>
        </p:nvSpPr>
        <p:spPr>
          <a:xfrm>
            <a:off x="3022182" y="6056265"/>
            <a:ext cx="7521739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buClr>
                <a:srgbClr val="C0504D"/>
              </a:buClr>
            </a:pPr>
            <a:r>
              <a:rPr lang="en-US" altLang="zh-CN" sz="2000" b="0" dirty="0">
                <a:solidFill>
                  <a:schemeClr val="accent2"/>
                </a:solidFill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Eight-photon entanglement </a:t>
            </a:r>
            <a:r>
              <a:rPr lang="en-US" altLang="zh-CN" sz="2000" b="0" dirty="0">
                <a:solidFill>
                  <a:prstClr val="black"/>
                </a:solidFill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[Yao </a:t>
            </a:r>
            <a:r>
              <a:rPr lang="en-US" altLang="zh-CN" sz="2000" b="0" i="1" dirty="0">
                <a:solidFill>
                  <a:prstClr val="black"/>
                </a:solidFill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et al</a:t>
            </a:r>
            <a:r>
              <a:rPr lang="en-US" altLang="zh-CN" sz="2000" b="0" dirty="0">
                <a:solidFill>
                  <a:prstClr val="black"/>
                </a:solidFill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., Nature Photonics 6, 225 (2012)]</a:t>
            </a: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44A3C54B-DD87-4852-AF73-D69DD5D83BF4}"/>
              </a:ext>
            </a:extLst>
          </p:cNvPr>
          <p:cNvSpPr/>
          <p:nvPr/>
        </p:nvSpPr>
        <p:spPr>
          <a:xfrm>
            <a:off x="1595262" y="6056265"/>
            <a:ext cx="466927" cy="42697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2">
            <a:extLst>
              <a:ext uri="{FF2B5EF4-FFF2-40B4-BE49-F238E27FC236}">
                <a16:creationId xmlns:a16="http://schemas.microsoft.com/office/drawing/2014/main" id="{55020324-577F-4A84-8A6A-CF6F247EA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052" y="-36955"/>
            <a:ext cx="52298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49" charset="-122"/>
                <a:cs typeface="+mn-cs"/>
              </a:rPr>
              <a:t>SPDC: driven to perfection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B845CB-9F0A-4858-AF6D-86FF197EB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19" t="5927" r="6893" b="55367"/>
          <a:stretch/>
        </p:blipFill>
        <p:spPr>
          <a:xfrm>
            <a:off x="3575012" y="913908"/>
            <a:ext cx="1178880" cy="255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www.nature.com/nature/journal/v416/n6877/images/416238a-f1.2.jpg">
            <a:extLst>
              <a:ext uri="{FF2B5EF4-FFF2-40B4-BE49-F238E27FC236}">
                <a16:creationId xmlns:a16="http://schemas.microsoft.com/office/drawing/2014/main" id="{B496180E-3DA4-4A83-BE59-0BD82DC05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454" t="44846" r="1140"/>
          <a:stretch>
            <a:fillRect/>
          </a:stretch>
        </p:blipFill>
        <p:spPr bwMode="auto">
          <a:xfrm rot="5400000">
            <a:off x="532099" y="1370556"/>
            <a:ext cx="2554238" cy="1640942"/>
          </a:xfrm>
          <a:prstGeom prst="rect">
            <a:avLst/>
          </a:prstGeom>
          <a:noFill/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1B758648-9123-4046-B5A2-F46F880A9407}"/>
              </a:ext>
            </a:extLst>
          </p:cNvPr>
          <p:cNvSpPr>
            <a:spLocks noChangeAspect="1"/>
          </p:cNvSpPr>
          <p:nvPr/>
        </p:nvSpPr>
        <p:spPr>
          <a:xfrm>
            <a:off x="1344113" y="2021512"/>
            <a:ext cx="323062" cy="32306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FBF6BD-A6F4-405D-9AA0-67AA5D270E14}"/>
              </a:ext>
            </a:extLst>
          </p:cNvPr>
          <p:cNvSpPr>
            <a:spLocks noChangeAspect="1"/>
          </p:cNvSpPr>
          <p:nvPr/>
        </p:nvSpPr>
        <p:spPr>
          <a:xfrm>
            <a:off x="2049556" y="2021882"/>
            <a:ext cx="323062" cy="32306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FE7120B-41BD-4888-9FF9-38C1AD386D80}"/>
              </a:ext>
            </a:extLst>
          </p:cNvPr>
          <p:cNvSpPr txBox="1"/>
          <p:nvPr/>
        </p:nvSpPr>
        <p:spPr>
          <a:xfrm>
            <a:off x="2768776" y="2002486"/>
            <a:ext cx="6371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Calibri Light" panose="020F0302020204030204" pitchFamily="34" charset="0"/>
              </a:rPr>
              <a:t>V. S.</a:t>
            </a:r>
            <a:endParaRPr lang="zh-CN" altLang="en-US" sz="2200" dirty="0">
              <a:latin typeface="Calibri Light" panose="020F03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A2DB2F2-4C2C-4135-BF94-BC7511E0E7AD}"/>
              </a:ext>
            </a:extLst>
          </p:cNvPr>
          <p:cNvSpPr txBox="1"/>
          <p:nvPr/>
        </p:nvSpPr>
        <p:spPr>
          <a:xfrm>
            <a:off x="5388666" y="1408504"/>
            <a:ext cx="5913024" cy="799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  <a:defRPr/>
            </a:pPr>
            <a:r>
              <a:rPr kumimoji="0" lang="en-US" altLang="zh-CN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Collect all photons from two separate circular beams (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P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~5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sym typeface="Wingdings 2" panose="05020102010507070707" pitchFamily="18" charset="2"/>
              </a:rPr>
              <a:t>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10</a:t>
            </a:r>
            <a:r>
              <a:rPr lang="en-US" altLang="zh-CN" sz="2000" baseline="30000" dirty="0">
                <a:solidFill>
                  <a:schemeClr val="accent2"/>
                </a:solidFill>
                <a:latin typeface="Calibri Light" panose="020F0302020204030204" pitchFamily="34" charset="0"/>
              </a:rPr>
              <a:t>-2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)</a:t>
            </a:r>
            <a:endParaRPr kumimoji="0" lang="en-US" altLang="zh-CN" sz="2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247C1AD-14BB-4936-8F8B-CC93F8C9484F}"/>
              </a:ext>
            </a:extLst>
          </p:cNvPr>
          <p:cNvSpPr/>
          <p:nvPr/>
        </p:nvSpPr>
        <p:spPr>
          <a:xfrm>
            <a:off x="6146205" y="2388424"/>
            <a:ext cx="4065087" cy="806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buClr>
                <a:srgbClr val="C0504D"/>
              </a:buClr>
            </a:pPr>
            <a:r>
              <a:rPr lang="en-US" altLang="zh-CN" sz="2000" b="0" dirty="0">
                <a:solidFill>
                  <a:schemeClr val="accent2"/>
                </a:solidFill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Ten-photon entanglement</a:t>
            </a:r>
          </a:p>
          <a:p>
            <a:pPr algn="just">
              <a:lnSpc>
                <a:spcPct val="120000"/>
              </a:lnSpc>
              <a:buClr>
                <a:srgbClr val="C0504D"/>
              </a:buClr>
            </a:pPr>
            <a:r>
              <a:rPr lang="en-US" altLang="zh-CN" sz="2000" b="0" dirty="0">
                <a:solidFill>
                  <a:prstClr val="black"/>
                </a:solidFill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[Wang et al., PRL 117, 210502 (2016)]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237AB059-7C57-423D-9C8E-D83E72BA8B7E}"/>
              </a:ext>
            </a:extLst>
          </p:cNvPr>
          <p:cNvSpPr/>
          <p:nvPr/>
        </p:nvSpPr>
        <p:spPr>
          <a:xfrm>
            <a:off x="5506438" y="2573090"/>
            <a:ext cx="466927" cy="42697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BAA1736-7916-45BD-A611-709849A7E4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43" t="3837"/>
          <a:stretch/>
        </p:blipFill>
        <p:spPr>
          <a:xfrm>
            <a:off x="843878" y="4176870"/>
            <a:ext cx="1401500" cy="23448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CC8681A-B207-4F5F-BAA5-07C9667C2B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33" b="-24"/>
          <a:stretch/>
        </p:blipFill>
        <p:spPr>
          <a:xfrm>
            <a:off x="2944782" y="4140077"/>
            <a:ext cx="2309767" cy="234482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DE47687-9EBB-44D3-AD66-AE91A1DC487F}"/>
              </a:ext>
            </a:extLst>
          </p:cNvPr>
          <p:cNvSpPr/>
          <p:nvPr/>
        </p:nvSpPr>
        <p:spPr>
          <a:xfrm>
            <a:off x="5388666" y="4219560"/>
            <a:ext cx="5913024" cy="799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000" dirty="0">
                <a:latin typeface="Calibri Light" panose="020F0302020204030204" pitchFamily="34" charset="0"/>
                <a:cs typeface="Times New Roman" panose="02020603050405020304" pitchFamily="18" charset="0"/>
              </a:rPr>
              <a:t>Frequency uncorrelated, no narrowband filtering loss (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P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~7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sym typeface="Wingdings 2" panose="05020102010507070707" pitchFamily="18" charset="2"/>
              </a:rPr>
              <a:t>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10</a:t>
            </a:r>
            <a:r>
              <a:rPr lang="en-US" altLang="zh-CN" sz="2000" baseline="30000" dirty="0">
                <a:solidFill>
                  <a:schemeClr val="accent2"/>
                </a:solidFill>
                <a:latin typeface="Calibri Light" panose="020F0302020204030204" pitchFamily="34" charset="0"/>
              </a:rPr>
              <a:t>-2</a:t>
            </a:r>
            <a:r>
              <a:rPr lang="en-US" altLang="zh-CN" sz="2000" dirty="0">
                <a:latin typeface="Calibri Light" panose="020F0302020204030204" pitchFamily="34" charset="0"/>
                <a:cs typeface="Times New Roman" panose="02020603050405020304" pitchFamily="18" charset="0"/>
              </a:rPr>
              <a:t>)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E29BDCB-DDB6-42E9-877A-9BBD210ED0CC}"/>
              </a:ext>
            </a:extLst>
          </p:cNvPr>
          <p:cNvSpPr/>
          <p:nvPr/>
        </p:nvSpPr>
        <p:spPr>
          <a:xfrm>
            <a:off x="6098916" y="5192824"/>
            <a:ext cx="4225837" cy="804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buClr>
                <a:srgbClr val="C0504D"/>
              </a:buClr>
            </a:pPr>
            <a:r>
              <a:rPr lang="en-US" altLang="zh-CN" sz="2000" b="0" dirty="0">
                <a:solidFill>
                  <a:schemeClr val="accent2"/>
                </a:solidFill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12-photon entanglement</a:t>
            </a:r>
          </a:p>
          <a:p>
            <a:pPr algn="just">
              <a:lnSpc>
                <a:spcPct val="120000"/>
              </a:lnSpc>
              <a:buClr>
                <a:srgbClr val="C0504D"/>
              </a:buClr>
            </a:pPr>
            <a:r>
              <a:rPr lang="en-US" altLang="zh-CN" sz="2000" b="0" dirty="0">
                <a:solidFill>
                  <a:prstClr val="black"/>
                </a:solidFill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[</a:t>
            </a:r>
            <a:r>
              <a:rPr lang="en-GB" altLang="zh-CN" sz="2000" dirty="0">
                <a:latin typeface="Calibri Light" panose="020F0302020204030204" pitchFamily="34" charset="0"/>
                <a:ea typeface="宋体" panose="02010600030101010101" pitchFamily="2" charset="-122"/>
                <a:cs typeface="Times New Roman" pitchFamily="18" charset="0"/>
              </a:rPr>
              <a:t>Zhong </a:t>
            </a:r>
            <a:r>
              <a:rPr lang="en-GB" altLang="zh-CN" sz="2000" i="1" dirty="0">
                <a:latin typeface="Calibri Light" panose="020F0302020204030204" pitchFamily="34" charset="0"/>
                <a:ea typeface="宋体" panose="02010600030101010101" pitchFamily="2" charset="-122"/>
                <a:cs typeface="Times New Roman" pitchFamily="18" charset="0"/>
              </a:rPr>
              <a:t>et al</a:t>
            </a:r>
            <a:r>
              <a:rPr lang="en-GB" altLang="zh-CN" sz="2000" dirty="0">
                <a:latin typeface="Calibri Light" panose="020F0302020204030204" pitchFamily="34" charset="0"/>
                <a:ea typeface="宋体" panose="02010600030101010101" pitchFamily="2" charset="-122"/>
                <a:cs typeface="Times New Roman" pitchFamily="18" charset="0"/>
              </a:rPr>
              <a:t>., PRL 121, 250505</a:t>
            </a:r>
            <a:r>
              <a:rPr lang="en-GB" altLang="zh-CN" sz="2000" i="1" dirty="0">
                <a:latin typeface="Calibri Light" panose="020F0302020204030204" pitchFamily="34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GB" altLang="zh-CN" sz="2000" dirty="0">
                <a:latin typeface="Calibri Light" panose="020F0302020204030204" pitchFamily="34" charset="0"/>
                <a:ea typeface="宋体" panose="02010600030101010101" pitchFamily="2" charset="-122"/>
                <a:cs typeface="Times New Roman" pitchFamily="18" charset="0"/>
              </a:rPr>
              <a:t>(2018)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Times New Roman" pitchFamily="18" charset="0"/>
              </a:rPr>
              <a:t>]</a:t>
            </a:r>
            <a:endParaRPr lang="en-US" altLang="zh-CN" sz="2000" b="0" dirty="0">
              <a:solidFill>
                <a:prstClr val="black"/>
              </a:solidFill>
              <a:latin typeface="Calibri Light" panose="020F0302020204030204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18A45E43-7E2E-43F7-8FBE-240D10922E56}"/>
              </a:ext>
            </a:extLst>
          </p:cNvPr>
          <p:cNvSpPr/>
          <p:nvPr/>
        </p:nvSpPr>
        <p:spPr>
          <a:xfrm>
            <a:off x="5506437" y="5377490"/>
            <a:ext cx="466927" cy="42697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0D4329-B452-4D28-90DB-40CD3A6BA962}"/>
              </a:ext>
            </a:extLst>
          </p:cNvPr>
          <p:cNvSpPr txBox="1"/>
          <p:nvPr/>
        </p:nvSpPr>
        <p:spPr>
          <a:xfrm>
            <a:off x="2276499" y="4918398"/>
            <a:ext cx="6371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Calibri Light" panose="020F0302020204030204" pitchFamily="34" charset="0"/>
              </a:rPr>
              <a:t>V. S.</a:t>
            </a:r>
            <a:endParaRPr lang="zh-CN" altLang="en-US" sz="22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0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1713499" y="1"/>
            <a:ext cx="8765003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algn="ctr"/>
            <a:r>
              <a:rPr kumimoji="1" lang="en-US" altLang="zh-CN" sz="3200" b="0" dirty="0">
                <a:solidFill>
                  <a:schemeClr val="bg1"/>
                </a:solidFill>
                <a:latin typeface="Calibri Light" panose="020F0302020204030204" pitchFamily="34" charset="0"/>
                <a:ea typeface="微软雅黑"/>
              </a:rPr>
              <a:t>Demonstrations of quantum algorithms</a:t>
            </a:r>
          </a:p>
        </p:txBody>
      </p:sp>
      <p:sp>
        <p:nvSpPr>
          <p:cNvPr id="7" name="文本框 7"/>
          <p:cNvSpPr txBox="1">
            <a:spLocks noChangeArrowheads="1"/>
          </p:cNvSpPr>
          <p:nvPr/>
        </p:nvSpPr>
        <p:spPr bwMode="auto">
          <a:xfrm>
            <a:off x="6849008" y="2670654"/>
            <a:ext cx="4031488" cy="80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Shor’s factoring algorithm (15 = ? X ?)</a:t>
            </a:r>
          </a:p>
          <a:p>
            <a:pPr algn="just">
              <a:lnSpc>
                <a:spcPct val="120000"/>
              </a:lnSpc>
              <a:defRPr/>
            </a:pPr>
            <a:r>
              <a:rPr lang="en-US" altLang="zh-CN" sz="20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 </a:t>
            </a:r>
            <a:r>
              <a:rPr lang="en-US" altLang="zh-CN" sz="2000" i="1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 al</a:t>
            </a:r>
            <a:r>
              <a:rPr lang="en-US" altLang="zh-CN" sz="20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., PRL 99, 250504 (2007)</a:t>
            </a: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1308592" y="2670654"/>
            <a:ext cx="3804247" cy="80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000" dirty="0" err="1">
                <a:solidFill>
                  <a:schemeClr val="accent2"/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Gover’s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searching algorithm</a:t>
            </a:r>
          </a:p>
          <a:p>
            <a:pPr algn="just">
              <a:lnSpc>
                <a:spcPct val="120000"/>
              </a:lnSpc>
            </a:pPr>
            <a:r>
              <a:rPr lang="en-US" altLang="zh-CN" sz="20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Chen </a:t>
            </a:r>
            <a:r>
              <a:rPr lang="en-US" altLang="zh-CN" sz="2000" i="1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 al</a:t>
            </a:r>
            <a:r>
              <a:rPr lang="en-US" altLang="zh-CN" sz="20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., PRL 99, 120503 (2007)</a:t>
            </a:r>
            <a:endParaRPr lang="zh-CN" altLang="en-US" sz="2000" dirty="0">
              <a:latin typeface="Calibri Light" panose="020F03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7970" y="712245"/>
            <a:ext cx="3532079" cy="188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76B4541-71DA-4816-ACCA-77E8EF15F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85" y="813673"/>
            <a:ext cx="4116342" cy="177171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CDF6D04-9169-4DD6-A316-051009D2D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3589" b="5058"/>
          <a:stretch/>
        </p:blipFill>
        <p:spPr bwMode="auto">
          <a:xfrm>
            <a:off x="1185685" y="3723998"/>
            <a:ext cx="3776184" cy="17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66B4E7F-52F4-4135-9DCD-41ED45CC1857}"/>
              </a:ext>
            </a:extLst>
          </p:cNvPr>
          <p:cNvSpPr txBox="1"/>
          <p:nvPr/>
        </p:nvSpPr>
        <p:spPr>
          <a:xfrm>
            <a:off x="769979" y="5712572"/>
            <a:ext cx="3836068" cy="804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CC3300"/>
              </a:buClr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Solving linear systems of equations</a:t>
            </a:r>
          </a:p>
          <a:p>
            <a:pPr algn="just">
              <a:lnSpc>
                <a:spcPct val="120000"/>
              </a:lnSpc>
              <a:buClr>
                <a:srgbClr val="CC3300"/>
              </a:buClr>
            </a:pPr>
            <a:r>
              <a:rPr lang="en-US" altLang="zh-CN" sz="2000" dirty="0">
                <a:latin typeface="Calibri Light" panose="020F0302020204030204" pitchFamily="34" charset="0"/>
              </a:rPr>
              <a:t>Cai </a:t>
            </a:r>
            <a:r>
              <a:rPr lang="en-US" altLang="zh-CN" sz="2000" i="1" dirty="0">
                <a:latin typeface="Calibri Light" panose="020F0302020204030204" pitchFamily="34" charset="0"/>
              </a:rPr>
              <a:t>et al</a:t>
            </a:r>
            <a:r>
              <a:rPr lang="en-US" altLang="zh-CN" sz="2000" dirty="0">
                <a:latin typeface="Calibri Light" panose="020F0302020204030204" pitchFamily="34" charset="0"/>
              </a:rPr>
              <a:t>., PRL 110, 230501 (2013)</a:t>
            </a:r>
            <a:endParaRPr lang="en-US" altLang="zh-CN" sz="2000" dirty="0">
              <a:latin typeface="Calibri Light" panose="020F03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9" descr="实验结果图V2.3.jpg">
            <a:extLst>
              <a:ext uri="{FF2B5EF4-FFF2-40B4-BE49-F238E27FC236}">
                <a16:creationId xmlns:a16="http://schemas.microsoft.com/office/drawing/2014/main" id="{27A3E46E-A470-47CC-A6A4-399FFBA36C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t="12215" b="5002"/>
          <a:stretch>
            <a:fillRect/>
          </a:stretch>
        </p:blipFill>
        <p:spPr bwMode="auto">
          <a:xfrm>
            <a:off x="7495564" y="3662958"/>
            <a:ext cx="3234485" cy="204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80B035E-A872-4D47-93EB-03AF0F7488DE}"/>
              </a:ext>
            </a:extLst>
          </p:cNvPr>
          <p:cNvSpPr txBox="1"/>
          <p:nvPr/>
        </p:nvSpPr>
        <p:spPr>
          <a:xfrm>
            <a:off x="7818273" y="5685641"/>
            <a:ext cx="3731773" cy="860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Quantum machine learning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Cai </a:t>
            </a:r>
            <a:r>
              <a:rPr lang="en-US" altLang="zh-CN" sz="2000" i="1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 al</a:t>
            </a:r>
            <a:r>
              <a:rPr lang="en-US" altLang="zh-CN" sz="20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., PRL 114, 110504 (2015)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6F884FE-136A-4F02-8C4A-51F12F1160D6}"/>
              </a:ext>
            </a:extLst>
          </p:cNvPr>
          <p:cNvSpPr/>
          <p:nvPr/>
        </p:nvSpPr>
        <p:spPr>
          <a:xfrm>
            <a:off x="4769758" y="5782976"/>
            <a:ext cx="2725805" cy="734945"/>
          </a:xfrm>
          <a:prstGeom prst="rect">
            <a:avLst/>
          </a:prstGeom>
          <a:solidFill>
            <a:srgbClr val="D9D9D9">
              <a:alpha val="69804"/>
            </a:srgbClr>
          </a:solidFill>
        </p:spPr>
        <p:txBody>
          <a:bodyPr wrap="square" lIns="36000" rIns="36000">
            <a:spAutoFit/>
          </a:bodyPr>
          <a:lstStyle/>
          <a:p>
            <a:pPr marL="179388" indent="-179388" algn="just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Calibri Light" panose="020F0302020204030204" pitchFamily="34" charset="0"/>
              </a:rPr>
              <a:t>Classical: </a:t>
            </a:r>
            <a:r>
              <a:rPr lang="en-US" altLang="zh-CN" i="1" dirty="0">
                <a:solidFill>
                  <a:schemeClr val="accent2"/>
                </a:solidFill>
                <a:latin typeface="Calibri Light" panose="020F0302020204030204" pitchFamily="34" charset="0"/>
              </a:rPr>
              <a:t>O </a:t>
            </a:r>
            <a:r>
              <a:rPr lang="en-US" altLang="zh-CN" dirty="0">
                <a:solidFill>
                  <a:schemeClr val="accent2"/>
                </a:solidFill>
                <a:latin typeface="Calibri Light" panose="020F0302020204030204" pitchFamily="34" charset="0"/>
              </a:rPr>
              <a:t>(</a:t>
            </a:r>
            <a:r>
              <a:rPr lang="en-US" altLang="zh-CN" i="1" dirty="0">
                <a:solidFill>
                  <a:schemeClr val="accent2"/>
                </a:solidFill>
                <a:latin typeface="Calibri Light" panose="020F0302020204030204" pitchFamily="34" charset="0"/>
              </a:rPr>
              <a:t>N</a:t>
            </a:r>
            <a:r>
              <a:rPr lang="en-US" altLang="zh-CN" dirty="0">
                <a:solidFill>
                  <a:schemeClr val="accent2"/>
                </a:solidFill>
                <a:latin typeface="Calibri Light" panose="020F0302020204030204" pitchFamily="34" charset="0"/>
              </a:rPr>
              <a:t>)</a:t>
            </a:r>
            <a:r>
              <a:rPr lang="en-US" altLang="zh-CN" dirty="0">
                <a:solidFill>
                  <a:srgbClr val="CC33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 Light" panose="020F0302020204030204" pitchFamily="34" charset="0"/>
              </a:rPr>
              <a:t>steps</a:t>
            </a:r>
          </a:p>
          <a:p>
            <a:pPr marL="179388" indent="-179388" algn="just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Calibri Light" panose="020F0302020204030204" pitchFamily="34" charset="0"/>
              </a:rPr>
              <a:t>Quantum: </a:t>
            </a:r>
            <a:r>
              <a:rPr lang="en-US" altLang="zh-CN" i="1" dirty="0">
                <a:solidFill>
                  <a:schemeClr val="accent2"/>
                </a:solidFill>
                <a:latin typeface="Calibri Light" panose="020F0302020204030204" pitchFamily="34" charset="0"/>
              </a:rPr>
              <a:t>O </a:t>
            </a:r>
            <a:r>
              <a:rPr lang="en-US" altLang="zh-CN" dirty="0">
                <a:solidFill>
                  <a:schemeClr val="accent2"/>
                </a:solidFill>
                <a:latin typeface="Calibri Light" panose="020F0302020204030204" pitchFamily="34" charset="0"/>
              </a:rPr>
              <a:t>(log(</a:t>
            </a:r>
            <a:r>
              <a:rPr lang="en-US" altLang="zh-CN" i="1" dirty="0">
                <a:solidFill>
                  <a:schemeClr val="accent2"/>
                </a:solidFill>
                <a:latin typeface="Calibri Light" panose="020F0302020204030204" pitchFamily="34" charset="0"/>
              </a:rPr>
              <a:t>N</a:t>
            </a:r>
            <a:r>
              <a:rPr lang="en-US" altLang="zh-CN" dirty="0">
                <a:solidFill>
                  <a:schemeClr val="accent2"/>
                </a:solidFill>
                <a:latin typeface="Calibri Light" panose="020F0302020204030204" pitchFamily="34" charset="0"/>
              </a:rPr>
              <a:t>)) </a:t>
            </a:r>
            <a:r>
              <a:rPr lang="en-US" altLang="zh-CN" dirty="0">
                <a:latin typeface="Calibri Light" panose="020F0302020204030204" pitchFamily="34" charset="0"/>
              </a:rPr>
              <a:t>steps</a:t>
            </a:r>
            <a:endParaRPr lang="zh-CN" altLang="en-US" dirty="0">
              <a:latin typeface="Calibri Light" panose="020F0302020204030204" pitchFamily="34" charset="0"/>
              <a:cs typeface="Times New Roman" pitchFamily="18" charset="0"/>
            </a:endParaRP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7E42FD6F-CD21-47FF-B4DA-45B3BE29DB1C}"/>
              </a:ext>
            </a:extLst>
          </p:cNvPr>
          <p:cNvSpPr/>
          <p:nvPr/>
        </p:nvSpPr>
        <p:spPr>
          <a:xfrm>
            <a:off x="7451311" y="5930227"/>
            <a:ext cx="359924" cy="397993"/>
          </a:xfrm>
          <a:prstGeom prst="rightArrow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EEA81A42-5C50-4E40-8652-A55833855F00}"/>
              </a:ext>
            </a:extLst>
          </p:cNvPr>
          <p:cNvSpPr/>
          <p:nvPr/>
        </p:nvSpPr>
        <p:spPr>
          <a:xfrm rot="10800000">
            <a:off x="4444139" y="5946758"/>
            <a:ext cx="359924" cy="397993"/>
          </a:xfrm>
          <a:prstGeom prst="rightArrow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95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>
            <a:extLst>
              <a:ext uri="{FF2B5EF4-FFF2-40B4-BE49-F238E27FC236}">
                <a16:creationId xmlns:a16="http://schemas.microsoft.com/office/drawing/2014/main" id="{8FEEA88C-4296-4B04-BDFE-83EA3663E623}"/>
              </a:ext>
            </a:extLst>
          </p:cNvPr>
          <p:cNvSpPr/>
          <p:nvPr/>
        </p:nvSpPr>
        <p:spPr>
          <a:xfrm>
            <a:off x="700623" y="1669774"/>
            <a:ext cx="5210966" cy="16713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C21FE2-4B00-4048-ACDD-681B302DABA9}"/>
              </a:ext>
            </a:extLst>
          </p:cNvPr>
          <p:cNvSpPr/>
          <p:nvPr/>
        </p:nvSpPr>
        <p:spPr>
          <a:xfrm>
            <a:off x="6025006" y="1669774"/>
            <a:ext cx="5742924" cy="16713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E8A8DC4-891F-4D2A-870C-079349082B82}"/>
              </a:ext>
            </a:extLst>
          </p:cNvPr>
          <p:cNvSpPr/>
          <p:nvPr/>
        </p:nvSpPr>
        <p:spPr>
          <a:xfrm>
            <a:off x="2626419" y="-23665"/>
            <a:ext cx="6939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Quantum error correction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1D88232-F695-4F9F-9B01-98ED7A37B2F1}"/>
              </a:ext>
            </a:extLst>
          </p:cNvPr>
          <p:cNvSpPr/>
          <p:nvPr/>
        </p:nvSpPr>
        <p:spPr>
          <a:xfrm>
            <a:off x="2973715" y="4042810"/>
            <a:ext cx="6244568" cy="2084994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  <a:sym typeface="Wingdings" panose="05000000000000000000" pitchFamily="2" charset="2"/>
              </a:rPr>
              <a:t>Some quantum error-correction code schemes: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+mn-cs"/>
            </a:endParaRPr>
          </a:p>
          <a:p>
            <a:pPr marL="179388" marR="0" lvl="0" indent="-179388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Shor, PRA 52, R2493 (1995)  9 qubits</a:t>
            </a:r>
          </a:p>
          <a:p>
            <a:pPr marL="179388" marR="0" lvl="0" indent="-179388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Steane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, PRL 77, 793 (1996)  7 qubits</a:t>
            </a:r>
          </a:p>
          <a:p>
            <a:pPr marL="179388" marR="0" lvl="0" indent="-179388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Laflamme </a:t>
            </a:r>
            <a:r>
              <a:rPr kumimoji="0" lang="en-US" altLang="zh-C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et al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., PRL 77, 198 (1996)  5 qubits</a:t>
            </a:r>
            <a:endParaRPr lang="en-US" altLang="zh-CN" sz="2200" dirty="0">
              <a:solidFill>
                <a:prstClr val="black"/>
              </a:solidFill>
              <a:latin typeface="Calibri Light" panose="020F0302020204030204" pitchFamily="34" charset="0"/>
              <a:ea typeface="微软雅黑"/>
            </a:endParaRPr>
          </a:p>
          <a:p>
            <a:pPr algn="just">
              <a:lnSpc>
                <a:spcPct val="120000"/>
              </a:lnSpc>
              <a:buClr>
                <a:schemeClr val="accent2"/>
              </a:buClr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+mn-cs"/>
              </a:rPr>
              <a:t>Challenge: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require error rate of single qubit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&lt; 2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  <a:sym typeface="Symbol" panose="05050102010706020507" pitchFamily="18" charset="2"/>
              </a:rPr>
              <a:t>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10</a:t>
            </a:r>
            <a:r>
              <a:rPr kumimoji="0" lang="en-US" altLang="zh-CN" sz="2200" b="0" i="0" u="none" strike="noStrike" kern="1200" cap="none" spc="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-5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 !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A238D859-4666-484C-8CB2-5A13BA70256A}"/>
              </a:ext>
            </a:extLst>
          </p:cNvPr>
          <p:cNvSpPr/>
          <p:nvPr/>
        </p:nvSpPr>
        <p:spPr>
          <a:xfrm>
            <a:off x="2473073" y="857132"/>
            <a:ext cx="7245854" cy="469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+mn-cs"/>
              </a:rPr>
              <a:t>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+mn-cs"/>
              </a:rPr>
              <a:t>nevitable noise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+mn-cs"/>
                <a:sym typeface="Wingdings 3" panose="05040102010807070707" pitchFamily="18" charset="2"/>
              </a:rPr>
              <a:t>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+mn-cs"/>
              </a:rPr>
              <a:t> qubit error during quantum computation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5431EBC-94CB-401E-8B55-CA3C38A2CB00}"/>
              </a:ext>
            </a:extLst>
          </p:cNvPr>
          <p:cNvSpPr txBox="1"/>
          <p:nvPr/>
        </p:nvSpPr>
        <p:spPr>
          <a:xfrm>
            <a:off x="6025005" y="1621109"/>
            <a:ext cx="59779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  <a:sym typeface="Wingdings" panose="05000000000000000000" pitchFamily="2" charset="2"/>
              </a:rPr>
              <a:t>Error-correction code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  <a:sym typeface="Wingdings" panose="05000000000000000000" pitchFamily="2" charset="2"/>
              </a:rPr>
              <a:t>：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+mn-cs"/>
              <a:sym typeface="Wingdings" panose="05000000000000000000" pitchFamily="2" charset="2"/>
            </a:endParaRPr>
          </a:p>
          <a:p>
            <a:pPr algn="just"/>
            <a:r>
              <a:rPr lang="zh-CN" altLang="en-US" sz="2200" dirty="0">
                <a:latin typeface="Calibri Light" panose="020F0302020204030204" pitchFamily="34" charset="0"/>
              </a:rPr>
              <a:t>Similar to redundant coding </a:t>
            </a:r>
            <a:r>
              <a:rPr lang="en-US" altLang="zh-CN" sz="2200" dirty="0">
                <a:latin typeface="Calibri Light" panose="020F0302020204030204" pitchFamily="34" charset="0"/>
              </a:rPr>
              <a:t>in classical computing</a:t>
            </a:r>
            <a:endParaRPr lang="zh-CN" altLang="en-US" sz="2200" dirty="0"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41E3113A-710D-469E-B098-906D9B878688}"/>
                  </a:ext>
                </a:extLst>
              </p:cNvPr>
              <p:cNvSpPr/>
              <p:nvPr/>
            </p:nvSpPr>
            <p:spPr>
              <a:xfrm>
                <a:off x="6025006" y="2415081"/>
                <a:ext cx="28462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000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000" dirty="0">
                    <a:latin typeface="Calibri Light" panose="020F030202020403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111</m:t>
                            </m:r>
                          </m:e>
                        </m:d>
                      </m:e>
                    </m:d>
                  </m:oMath>
                </a14:m>
                <a:endParaRPr lang="zh-CN" altLang="en-US" sz="20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41E3113A-710D-469E-B098-906D9B878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006" y="2415081"/>
                <a:ext cx="2846292" cy="400110"/>
              </a:xfrm>
              <a:prstGeom prst="rect">
                <a:avLst/>
              </a:prstGeom>
              <a:blipFill>
                <a:blip r:embed="rId3"/>
                <a:stretch>
                  <a:fillRect l="-13062" t="-122727" r="-17773" b="-18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文本框 51">
            <a:extLst>
              <a:ext uri="{FF2B5EF4-FFF2-40B4-BE49-F238E27FC236}">
                <a16:creationId xmlns:a16="http://schemas.microsoft.com/office/drawing/2014/main" id="{BB984418-D4EB-4B4A-9A2F-F15DC1D43F29}"/>
              </a:ext>
            </a:extLst>
          </p:cNvPr>
          <p:cNvSpPr txBox="1"/>
          <p:nvPr/>
        </p:nvSpPr>
        <p:spPr>
          <a:xfrm>
            <a:off x="6025006" y="2911189"/>
            <a:ext cx="18163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Calibri Light" panose="020F0302020204030204" pitchFamily="34" charset="0"/>
              </a:rPr>
              <a:t>Superposition:</a:t>
            </a:r>
            <a:endParaRPr lang="zh-CN" altLang="en-US" sz="2200" dirty="0"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502A2A83-2E7C-4A12-A8E6-22162AA2CB56}"/>
                  </a:ext>
                </a:extLst>
              </p:cNvPr>
              <p:cNvSpPr/>
              <p:nvPr/>
            </p:nvSpPr>
            <p:spPr>
              <a:xfrm>
                <a:off x="7718664" y="2941022"/>
                <a:ext cx="36938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000</m:t>
                              </m:r>
                            </m:e>
                          </m:d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111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0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502A2A83-2E7C-4A12-A8E6-22162AA2C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664" y="2941022"/>
                <a:ext cx="3693832" cy="400110"/>
              </a:xfrm>
              <a:prstGeom prst="rect">
                <a:avLst/>
              </a:prstGeom>
              <a:blipFill>
                <a:blip r:embed="rId4"/>
                <a:stretch>
                  <a:fillRect l="-4455" t="-122727" r="-13036" b="-18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9874D5A3-8AC1-4EEA-A232-5FE609E61C60}"/>
                  </a:ext>
                </a:extLst>
              </p:cNvPr>
              <p:cNvSpPr txBox="1"/>
              <p:nvPr/>
            </p:nvSpPr>
            <p:spPr>
              <a:xfrm>
                <a:off x="757331" y="1669774"/>
                <a:ext cx="5097549" cy="151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9388" indent="-179388" algn="just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Calibri Light" panose="020F0302020204030204" pitchFamily="34" charset="0"/>
                  </a:rPr>
                  <a:t>Bit flip error: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endParaRPr lang="en-US" altLang="zh-CN" sz="2000" dirty="0">
                  <a:latin typeface="Calibri Light" panose="020F0302020204030204" pitchFamily="34" charset="0"/>
                </a:endParaRPr>
              </a:p>
              <a:p>
                <a:pPr marL="179388" indent="-179388" algn="just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Calibri Light" panose="020F0302020204030204" pitchFamily="34" charset="0"/>
                  </a:rPr>
                  <a:t>Phase flip error: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</m:oMath>
                </a14:m>
                <a:endParaRPr lang="zh-CN" altLang="en-US" sz="2000" dirty="0">
                  <a:latin typeface="Calibri Light" panose="020F0302020204030204" pitchFamily="34" charset="0"/>
                </a:endParaRPr>
              </a:p>
              <a:p>
                <a:pPr marL="179388" indent="-179388" algn="just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Calibri Light" panose="020F0302020204030204" pitchFamily="34" charset="0"/>
                  </a:rPr>
                  <a:t>Mixed error: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begChr m:val="|"/>
                        <m:endChr m:val="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endParaRPr lang="zh-CN" altLang="en-US" sz="20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9874D5A3-8AC1-4EEA-A232-5FE609E61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31" y="1669774"/>
                <a:ext cx="5097549" cy="1519968"/>
              </a:xfrm>
              <a:prstGeom prst="rect">
                <a:avLst/>
              </a:prstGeom>
              <a:blipFill>
                <a:blip r:embed="rId5"/>
                <a:stretch>
                  <a:fillRect l="-1316" t="-26506" r="-9689" b="-481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70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82979" y="1061706"/>
            <a:ext cx="6826041" cy="2085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sym typeface="Wingdings" panose="05000000000000000000" pitchFamily="2" charset="2"/>
              </a:rPr>
              <a:t>Protect quantum bits/gates at the physical level </a:t>
            </a:r>
          </a:p>
          <a:p>
            <a:pPr marL="179388" marR="0" lvl="0" indent="-179388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Kitaev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, Ann. Phys. 303, 2 (2003); Ann. Phys. 321, 2 (2006)</a:t>
            </a:r>
          </a:p>
          <a:p>
            <a:pPr marL="179388" marR="0" lvl="0" indent="-179388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Raussendorf </a:t>
            </a:r>
            <a:r>
              <a:rPr kumimoji="0" lang="de-DE" altLang="zh-C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et al</a:t>
            </a:r>
            <a:r>
              <a:rPr kumimoji="0" lang="de-DE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., Ann. Phys. 321, 2242 (2003)</a:t>
            </a:r>
          </a:p>
          <a:p>
            <a:pPr marL="179388" marR="0" lvl="0" indent="-179388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Nayak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 </a:t>
            </a:r>
            <a:r>
              <a:rPr kumimoji="0" lang="en-US" altLang="zh-C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et al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., RMP 80, 1083 (2008)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  <a:sym typeface="Wingdings 3" panose="05040102010807070707" pitchFamily="18" charset="2"/>
              </a:rPr>
              <a:t>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Relax the error threshold rate from 10</a:t>
            </a:r>
            <a:r>
              <a:rPr kumimoji="0" lang="en-US" altLang="zh-CN" sz="2200" b="0" i="0" u="none" strike="noStrike" kern="1200" cap="none" spc="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-5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to 10</a:t>
            </a:r>
            <a:r>
              <a:rPr kumimoji="0" lang="en-US" altLang="zh-CN" sz="2200" b="0" i="0" u="none" strike="noStrike" kern="1200" cap="none" spc="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-2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   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2660535" y="37644"/>
            <a:ext cx="6870930" cy="4783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等线 Light"/>
                <a:cs typeface="Calibri" panose="020F0502020204030204" pitchFamily="34" charset="0"/>
              </a:rPr>
              <a:t>Topological quantum </a:t>
            </a:r>
            <a:r>
              <a:rPr lang="en-US" altLang="zh-CN" sz="3200" dirty="0">
                <a:solidFill>
                  <a:prstClr val="white"/>
                </a:solidFill>
                <a:latin typeface="Calibri Light" panose="020F0302020204030204" pitchFamily="34" charset="0"/>
                <a:ea typeface="等线 Light"/>
                <a:cs typeface="Calibri" panose="020F0502020204030204" pitchFamily="34" charset="0"/>
              </a:rPr>
              <a:t>error correction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等线 Light"/>
              <a:cs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82655" y="4505594"/>
            <a:ext cx="1856562" cy="80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Quantum gates: Braiding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Anyons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32073" y="4469838"/>
            <a:ext cx="1959699" cy="80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Protect qubits with energy gap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006" y="3683622"/>
            <a:ext cx="3116451" cy="220968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193342" y="3683622"/>
            <a:ext cx="2466466" cy="2166445"/>
            <a:chOff x="2711900" y="1293926"/>
            <a:chExt cx="2606381" cy="2641877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2712176" y="3438588"/>
              <a:ext cx="4320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396252" y="3438588"/>
              <a:ext cx="4320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115505" y="3444267"/>
              <a:ext cx="4320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711900" y="2130025"/>
              <a:ext cx="248427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711900" y="1985153"/>
              <a:ext cx="248427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711900" y="1839781"/>
              <a:ext cx="248427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2711900" y="1731769"/>
              <a:ext cx="248427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764128" y="3438588"/>
              <a:ext cx="4320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3035936" y="3522952"/>
              <a:ext cx="1836204" cy="412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微软雅黑"/>
                  <a:cs typeface="Times New Roman" panose="02020603050405020304" pitchFamily="18" charset="0"/>
                </a:rPr>
                <a:t>Ground states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123103" y="1293926"/>
              <a:ext cx="1836204" cy="412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微软雅黑"/>
                  <a:cs typeface="Times New Roman" panose="02020603050405020304" pitchFamily="18" charset="0"/>
                </a:rPr>
                <a:t>Excited states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/>
                <p:cNvSpPr txBox="1"/>
                <p:nvPr/>
              </p:nvSpPr>
              <p:spPr>
                <a:xfrm>
                  <a:off x="3117070" y="2479851"/>
                  <a:ext cx="1836204" cy="4128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altLang="zh-CN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kumimoji="0" lang="en-US" altLang="zh-CN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a14:m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微软雅黑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zh-CN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微软雅黑"/>
                      <a:cs typeface="Times New Roman" panose="02020603050405020304" pitchFamily="18" charset="0"/>
                    </a:rPr>
                    <a:t>Energy Gap</a:t>
                  </a: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7070" y="2479851"/>
                  <a:ext cx="1836204" cy="412851"/>
                </a:xfrm>
                <a:prstGeom prst="rect">
                  <a:avLst/>
                </a:prstGeom>
                <a:blipFill>
                  <a:blip r:embed="rId4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直接箭头连接符 20"/>
            <p:cNvCxnSpPr/>
            <p:nvPr/>
          </p:nvCxnSpPr>
          <p:spPr>
            <a:xfrm>
              <a:off x="2859538" y="2187103"/>
              <a:ext cx="0" cy="1189417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/>
                <p:cNvSpPr txBox="1"/>
                <p:nvPr/>
              </p:nvSpPr>
              <p:spPr>
                <a:xfrm>
                  <a:off x="4201134" y="2944165"/>
                  <a:ext cx="1117147" cy="4503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altLang="zh-CN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zh-CN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kumimoji="0" lang="zh-CN" alt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oMath>
                    </m:oMathPara>
                  </a14:m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文本框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1134" y="2944165"/>
                  <a:ext cx="1117147" cy="450383"/>
                </a:xfrm>
                <a:prstGeom prst="rect">
                  <a:avLst/>
                </a:prstGeom>
                <a:blipFill>
                  <a:blip r:embed="rId5"/>
                  <a:stretch>
                    <a:fillRect t="-119672" r="-21965" b="-18360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158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AFAA4F-AEF5-47F2-98C2-E5DE52169E46}"/>
              </a:ext>
            </a:extLst>
          </p:cNvPr>
          <p:cNvSpPr txBox="1">
            <a:spLocks/>
          </p:cNvSpPr>
          <p:nvPr/>
        </p:nvSpPr>
        <p:spPr>
          <a:xfrm>
            <a:off x="2660535" y="37644"/>
            <a:ext cx="6870930" cy="4783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等线 Light"/>
                <a:cs typeface="Calibri" panose="020F0502020204030204" pitchFamily="34" charset="0"/>
              </a:rPr>
              <a:t>Topological quantum </a:t>
            </a:r>
            <a:r>
              <a:rPr lang="en-US" altLang="zh-CN" sz="3200" dirty="0">
                <a:solidFill>
                  <a:prstClr val="white"/>
                </a:solidFill>
                <a:latin typeface="Calibri Light" panose="020F0302020204030204" pitchFamily="34" charset="0"/>
                <a:ea typeface="等线 Light"/>
                <a:cs typeface="Calibri" panose="020F0502020204030204" pitchFamily="34" charset="0"/>
              </a:rPr>
              <a:t>error correction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等线 Light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B3517AD-4BEE-4494-9D9D-8F83FC356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45" y="4378762"/>
            <a:ext cx="5136555" cy="167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Demonstration of simplest example of topological quantum error correction with 8-photon entanglement</a:t>
            </a:r>
          </a:p>
          <a:p>
            <a:pPr indent="268288" algn="just">
              <a:lnSpc>
                <a:spcPct val="120000"/>
              </a:lnSpc>
            </a:pPr>
            <a:r>
              <a:rPr lang="en-US" altLang="zh-CN" sz="22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Yao </a:t>
            </a:r>
            <a:r>
              <a:rPr lang="en-US" altLang="zh-CN" sz="2200" i="1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 al</a:t>
            </a:r>
            <a:r>
              <a:rPr lang="en-US" altLang="zh-CN" sz="22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., Nature 482, 489 (2012)</a:t>
            </a:r>
            <a:endParaRPr lang="zh-CN" altLang="en-US" sz="2200" dirty="0">
              <a:latin typeface="Calibri Light" panose="020F03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4695A1-EC7C-45DB-8F69-3E2D2EF47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346" y="3828974"/>
            <a:ext cx="2953031" cy="237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D0DDAE3C-15A9-45BA-BEE9-FCB8852BD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45" y="1553293"/>
            <a:ext cx="5048704" cy="1366065"/>
          </a:xfrm>
          <a:prstGeom prst="rect">
            <a:avLst/>
          </a:prstGeom>
          <a:noFill/>
          <a:ln>
            <a:noFill/>
          </a:ln>
        </p:spPr>
        <p:txBody>
          <a:bodyPr wrap="square" lIns="91427" tIns="45713" rIns="91427" bIns="45713">
            <a:spAutoFit/>
          </a:bodyPr>
          <a:lstStyle/>
          <a:p>
            <a:pPr marL="268288" indent="-268288" algn="just" eaLnBrk="0" hangingPunct="0">
              <a:lnSpc>
                <a:spcPct val="13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cs typeface="Arial" charset="0"/>
                <a:sym typeface="Arial" charset="0"/>
              </a:rPr>
              <a:t>Revealing fractional statistics of </a:t>
            </a:r>
            <a:r>
              <a:rPr lang="en-US" altLang="zh-CN" sz="2200" b="0" dirty="0" err="1">
                <a:solidFill>
                  <a:schemeClr val="accent2"/>
                </a:solidFill>
                <a:latin typeface="Calibri Light" panose="020F0302020204030204" pitchFamily="34" charset="0"/>
                <a:cs typeface="Arial" charset="0"/>
                <a:sym typeface="Arial" charset="0"/>
              </a:rPr>
              <a:t>Anyons</a:t>
            </a:r>
            <a:r>
              <a:rPr lang="en-US" altLang="zh-CN" sz="2200" b="0" dirty="0">
                <a:solidFill>
                  <a:schemeClr val="accent2"/>
                </a:solidFill>
                <a:latin typeface="Calibri Light" panose="020F0302020204030204" pitchFamily="34" charset="0"/>
                <a:cs typeface="Arial" charset="0"/>
                <a:sym typeface="Arial" charset="0"/>
              </a:rPr>
              <a:t> </a:t>
            </a: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 6-photon entanglement</a:t>
            </a:r>
            <a:endParaRPr lang="en-US" altLang="zh-CN" sz="2200" b="0" dirty="0">
              <a:solidFill>
                <a:schemeClr val="accent2"/>
              </a:solidFill>
              <a:latin typeface="Calibri Light" panose="020F0302020204030204" pitchFamily="34" charset="0"/>
              <a:cs typeface="Arial" charset="0"/>
              <a:sym typeface="Arial" charset="0"/>
            </a:endParaRPr>
          </a:p>
          <a:p>
            <a:pPr marL="38100" indent="230188" algn="just">
              <a:lnSpc>
                <a:spcPct val="130000"/>
              </a:lnSpc>
              <a:buClr>
                <a:srgbClr val="CC3300"/>
              </a:buClr>
            </a:pPr>
            <a:r>
              <a:rPr kumimoji="1" lang="da-DK" altLang="zh-CN" sz="2200" b="0" dirty="0">
                <a:solidFill>
                  <a:srgbClr val="000000"/>
                </a:solidFill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Lu </a:t>
            </a:r>
            <a:r>
              <a:rPr kumimoji="1" lang="da-DK" altLang="zh-CN" sz="2200" b="0" i="1" dirty="0">
                <a:solidFill>
                  <a:srgbClr val="000000"/>
                </a:solidFill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et al.</a:t>
            </a:r>
            <a:r>
              <a:rPr kumimoji="1" lang="da-DK" altLang="zh-CN" sz="2200" b="0" dirty="0">
                <a:solidFill>
                  <a:srgbClr val="000000"/>
                </a:solidFill>
                <a:latin typeface="Calibri Light" panose="020F0302020204030204" pitchFamily="34" charset="0"/>
                <a:ea typeface="黑体" pitchFamily="2" charset="-122"/>
                <a:cs typeface="Arial" charset="0"/>
              </a:rPr>
              <a:t>, PRL 102, 030502 (2009)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CD4AE13-554B-4F62-B93A-4577813860B9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3854" y="926154"/>
            <a:ext cx="4994114" cy="25466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80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256029" y="-23735"/>
            <a:ext cx="5679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Challenges: information security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40279" y="820527"/>
            <a:ext cx="11311444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</a:rPr>
              <a:t>History: every advance in classical cryptography has been defeated by advances in cracking!</a:t>
            </a:r>
            <a:endParaRPr lang="zh-CN" altLang="en-US" sz="22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4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5" y="1631765"/>
            <a:ext cx="3212212" cy="160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6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63" y="1627347"/>
            <a:ext cx="2976668" cy="160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9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55" y="1825868"/>
            <a:ext cx="2839232" cy="140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74" r="6988"/>
          <a:stretch/>
        </p:blipFill>
        <p:spPr bwMode="auto">
          <a:xfrm>
            <a:off x="1486197" y="4269037"/>
            <a:ext cx="2238907" cy="18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Alan_turi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09" y="4269034"/>
            <a:ext cx="1510895" cy="188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24"/>
          <p:cNvSpPr txBox="1"/>
          <p:nvPr/>
        </p:nvSpPr>
        <p:spPr>
          <a:xfrm>
            <a:off x="6706515" y="4269033"/>
            <a:ext cx="4639364" cy="2092881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RSA 512: cracked in 1999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RSA 768: cracked in 2009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RSA 1024: ?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SHA-1: cracked in 2017 by Google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dirty="0">
                <a:latin typeface="Calibri Light" panose="020F0302020204030204" pitchFamily="34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26" name="Text Box 45"/>
          <p:cNvSpPr txBox="1">
            <a:spLocks noChangeArrowheads="1"/>
          </p:cNvSpPr>
          <p:nvPr/>
        </p:nvSpPr>
        <p:spPr bwMode="auto">
          <a:xfrm>
            <a:off x="215127" y="3231708"/>
            <a:ext cx="4025348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ctr" eaLnBrk="0" hangingPunct="0">
              <a:lnSpc>
                <a:spcPct val="130000"/>
              </a:lnSpc>
              <a:spcBef>
                <a:spcPct val="50000"/>
              </a:spcBef>
              <a:buClr>
                <a:srgbClr val="CC0000"/>
              </a:buClr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1pPr>
            <a:lvl2pPr algn="ctr" eaLnBrk="0" hangingPunct="0">
              <a:lnSpc>
                <a:spcPct val="130000"/>
              </a:lnSpc>
              <a:spcBef>
                <a:spcPct val="50000"/>
              </a:spcBef>
              <a:buClr>
                <a:srgbClr val="CC0000"/>
              </a:buClr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2pPr>
            <a:lvl3pPr algn="ctr" eaLnBrk="0" hangingPunct="0">
              <a:lnSpc>
                <a:spcPct val="130000"/>
              </a:lnSpc>
              <a:spcBef>
                <a:spcPct val="50000"/>
              </a:spcBef>
              <a:buClr>
                <a:srgbClr val="CC0000"/>
              </a:buClr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3pPr>
            <a:lvl4pPr algn="ctr" eaLnBrk="0" hangingPunct="0">
              <a:lnSpc>
                <a:spcPct val="130000"/>
              </a:lnSpc>
              <a:spcBef>
                <a:spcPct val="50000"/>
              </a:spcBef>
              <a:buClr>
                <a:srgbClr val="CC0000"/>
              </a:buClr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4pPr>
            <a:lvl5pPr algn="ctr" eaLnBrk="0" hangingPunct="0">
              <a:lnSpc>
                <a:spcPct val="130000"/>
              </a:lnSpc>
              <a:spcBef>
                <a:spcPct val="50000"/>
              </a:spcBef>
              <a:buClr>
                <a:srgbClr val="CC0000"/>
              </a:buClr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5pPr>
            <a:lvl6pPr algn="ctr" eaLnBrk="0" fontAlgn="base" hangingPunct="0">
              <a:lnSpc>
                <a:spcPct val="130000"/>
              </a:lnSpc>
              <a:spcBef>
                <a:spcPct val="50000"/>
              </a:spcBef>
              <a:spcAft>
                <a:spcPct val="20000"/>
              </a:spcAft>
              <a:buClr>
                <a:srgbClr val="CC0000"/>
              </a:buClr>
              <a:buFont typeface="Wingdings" charset="2"/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6pPr>
            <a:lvl7pPr algn="ctr" eaLnBrk="0" fontAlgn="base" hangingPunct="0">
              <a:lnSpc>
                <a:spcPct val="130000"/>
              </a:lnSpc>
              <a:spcBef>
                <a:spcPct val="50000"/>
              </a:spcBef>
              <a:spcAft>
                <a:spcPct val="20000"/>
              </a:spcAft>
              <a:buClr>
                <a:srgbClr val="CC0000"/>
              </a:buClr>
              <a:buFont typeface="Wingdings" charset="2"/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7pPr>
            <a:lvl8pPr algn="ctr" eaLnBrk="0" fontAlgn="base" hangingPunct="0">
              <a:lnSpc>
                <a:spcPct val="130000"/>
              </a:lnSpc>
              <a:spcBef>
                <a:spcPct val="50000"/>
              </a:spcBef>
              <a:spcAft>
                <a:spcPct val="20000"/>
              </a:spcAft>
              <a:buClr>
                <a:srgbClr val="CC0000"/>
              </a:buClr>
              <a:buFont typeface="Wingdings" charset="2"/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8pPr>
            <a:lvl9pPr algn="ctr" eaLnBrk="0" fontAlgn="base" hangingPunct="0">
              <a:lnSpc>
                <a:spcPct val="130000"/>
              </a:lnSpc>
              <a:spcBef>
                <a:spcPct val="50000"/>
              </a:spcBef>
              <a:spcAft>
                <a:spcPct val="20000"/>
              </a:spcAft>
              <a:buClr>
                <a:srgbClr val="CC0000"/>
              </a:buClr>
              <a:buFont typeface="Wingdings" charset="2"/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zh-CN" sz="1800" b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Times New Roman" panose="02020603050405020304" pitchFamily="18" charset="0"/>
              </a:rPr>
              <a:t>Ancient Greek scytale, 700 BC </a:t>
            </a:r>
          </a:p>
        </p:txBody>
      </p:sp>
      <p:sp>
        <p:nvSpPr>
          <p:cNvPr id="27" name="Text Box 47"/>
          <p:cNvSpPr txBox="1">
            <a:spLocks noChangeArrowheads="1"/>
          </p:cNvSpPr>
          <p:nvPr/>
        </p:nvSpPr>
        <p:spPr bwMode="auto">
          <a:xfrm>
            <a:off x="4209168" y="3227859"/>
            <a:ext cx="2497347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ctr" eaLnBrk="0" hangingPunct="0">
              <a:lnSpc>
                <a:spcPct val="130000"/>
              </a:lnSpc>
              <a:spcBef>
                <a:spcPct val="50000"/>
              </a:spcBef>
              <a:buClr>
                <a:srgbClr val="CC0000"/>
              </a:buClr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1pPr>
            <a:lvl2pPr algn="ctr" eaLnBrk="0" hangingPunct="0">
              <a:lnSpc>
                <a:spcPct val="130000"/>
              </a:lnSpc>
              <a:spcBef>
                <a:spcPct val="50000"/>
              </a:spcBef>
              <a:buClr>
                <a:srgbClr val="CC0000"/>
              </a:buClr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2pPr>
            <a:lvl3pPr algn="ctr" eaLnBrk="0" hangingPunct="0">
              <a:lnSpc>
                <a:spcPct val="130000"/>
              </a:lnSpc>
              <a:spcBef>
                <a:spcPct val="50000"/>
              </a:spcBef>
              <a:buClr>
                <a:srgbClr val="CC0000"/>
              </a:buClr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3pPr>
            <a:lvl4pPr algn="ctr" eaLnBrk="0" hangingPunct="0">
              <a:lnSpc>
                <a:spcPct val="130000"/>
              </a:lnSpc>
              <a:spcBef>
                <a:spcPct val="50000"/>
              </a:spcBef>
              <a:buClr>
                <a:srgbClr val="CC0000"/>
              </a:buClr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4pPr>
            <a:lvl5pPr algn="ctr" eaLnBrk="0" hangingPunct="0">
              <a:lnSpc>
                <a:spcPct val="130000"/>
              </a:lnSpc>
              <a:spcBef>
                <a:spcPct val="50000"/>
              </a:spcBef>
              <a:buClr>
                <a:srgbClr val="CC0000"/>
              </a:buClr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5pPr>
            <a:lvl6pPr algn="ctr" eaLnBrk="0" fontAlgn="base" hangingPunct="0">
              <a:lnSpc>
                <a:spcPct val="130000"/>
              </a:lnSpc>
              <a:spcBef>
                <a:spcPct val="50000"/>
              </a:spcBef>
              <a:spcAft>
                <a:spcPct val="20000"/>
              </a:spcAft>
              <a:buClr>
                <a:srgbClr val="CC0000"/>
              </a:buClr>
              <a:buFont typeface="Wingdings" charset="2"/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6pPr>
            <a:lvl7pPr algn="ctr" eaLnBrk="0" fontAlgn="base" hangingPunct="0">
              <a:lnSpc>
                <a:spcPct val="130000"/>
              </a:lnSpc>
              <a:spcBef>
                <a:spcPct val="50000"/>
              </a:spcBef>
              <a:spcAft>
                <a:spcPct val="20000"/>
              </a:spcAft>
              <a:buClr>
                <a:srgbClr val="CC0000"/>
              </a:buClr>
              <a:buFont typeface="Wingdings" charset="2"/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7pPr>
            <a:lvl8pPr algn="ctr" eaLnBrk="0" fontAlgn="base" hangingPunct="0">
              <a:lnSpc>
                <a:spcPct val="130000"/>
              </a:lnSpc>
              <a:spcBef>
                <a:spcPct val="50000"/>
              </a:spcBef>
              <a:spcAft>
                <a:spcPct val="20000"/>
              </a:spcAft>
              <a:buClr>
                <a:srgbClr val="CC0000"/>
              </a:buClr>
              <a:buFont typeface="Wingdings" charset="2"/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8pPr>
            <a:lvl9pPr algn="ctr" eaLnBrk="0" fontAlgn="base" hangingPunct="0">
              <a:lnSpc>
                <a:spcPct val="130000"/>
              </a:lnSpc>
              <a:spcBef>
                <a:spcPct val="50000"/>
              </a:spcBef>
              <a:spcAft>
                <a:spcPct val="20000"/>
              </a:spcAft>
              <a:buClr>
                <a:srgbClr val="CC0000"/>
              </a:buClr>
              <a:buFont typeface="Wingdings" charset="2"/>
              <a:defRPr sz="1400" b="1">
                <a:solidFill>
                  <a:schemeClr val="tx2"/>
                </a:solidFill>
                <a:latin typeface="Baskerville Old Face" charset="0"/>
                <a:ea typeface="楷体_GB2312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zh-CN" sz="1800" b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Times New Roman" panose="02020603050405020304" pitchFamily="18" charset="0"/>
              </a:rPr>
              <a:t>Caesar cipher, 50 BC</a:t>
            </a:r>
            <a:endParaRPr lang="zh-CN" altLang="zh-CN" sz="1800" b="0" dirty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38" y="1669836"/>
            <a:ext cx="1101831" cy="152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9" name="矩形 28"/>
          <p:cNvSpPr/>
          <p:nvPr/>
        </p:nvSpPr>
        <p:spPr>
          <a:xfrm>
            <a:off x="7060509" y="3232965"/>
            <a:ext cx="4654703" cy="779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dirty="0">
                <a:latin typeface="Calibri Light" panose="020F0302020204030204" pitchFamily="34" charset="0"/>
              </a:rPr>
              <a:t>Cracked via variations in the frequency of the occurrence of letters, by Al-</a:t>
            </a:r>
            <a:r>
              <a:rPr lang="en-US" altLang="zh-CN" dirty="0" err="1">
                <a:latin typeface="Calibri Light" panose="020F0302020204030204" pitchFamily="34" charset="0"/>
              </a:rPr>
              <a:t>Kindi</a:t>
            </a:r>
            <a:r>
              <a:rPr lang="en-US" altLang="zh-CN" dirty="0">
                <a:latin typeface="Calibri Light" panose="020F0302020204030204" pitchFamily="34" charset="0"/>
              </a:rPr>
              <a:t> (800-873)</a:t>
            </a:r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gray">
          <a:xfrm>
            <a:off x="1295489" y="6154870"/>
            <a:ext cx="42918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882" indent="-342882" algn="ctr" eaLnBrk="0" hangingPunct="0"/>
            <a:r>
              <a:rPr lang="en-US" altLang="zh-CN" dirty="0">
                <a:latin typeface="Calibri Light" panose="020F0302020204030204" pitchFamily="34" charset="0"/>
                <a:cs typeface="Times New Roman" panose="02020603050405020304" pitchFamily="18" charset="0"/>
              </a:rPr>
              <a:t>Enigma machine broken by Alan Turing </a:t>
            </a:r>
          </a:p>
        </p:txBody>
      </p:sp>
    </p:spTree>
    <p:extLst>
      <p:ext uri="{BB962C8B-B14F-4D97-AF65-F5344CB8AC3E}">
        <p14:creationId xmlns:p14="http://schemas.microsoft.com/office/powerpoint/2010/main" val="42231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72">
            <a:extLst>
              <a:ext uri="{FF2B5EF4-FFF2-40B4-BE49-F238E27FC236}">
                <a16:creationId xmlns:a16="http://schemas.microsoft.com/office/drawing/2014/main" id="{BC6C82E5-EF13-4B29-8DD1-F898762B8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181" y="5505113"/>
            <a:ext cx="65256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49" charset="-122"/>
                <a:cs typeface="+mn-cs"/>
              </a:rPr>
              <a:t>How to show quantum computational advantage? </a:t>
            </a: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1CA01AAC-B75A-4494-BB81-7A6B5455F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445" y="4396750"/>
            <a:ext cx="4517583" cy="46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defRPr/>
            </a:pPr>
            <a:r>
              <a:rPr lang="en-US" altLang="zh-CN" sz="22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Shor’s factoring algorithm (15 = ? </a:t>
            </a:r>
            <a:r>
              <a:rPr lang="en-US" altLang="zh-CN" sz="22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Wingdings 2" panose="05020102010507070707" pitchFamily="18" charset="2"/>
              </a:rPr>
              <a:t></a:t>
            </a:r>
            <a:r>
              <a:rPr lang="en-US" altLang="zh-CN" sz="2200" dirty="0">
                <a:latin typeface="Calibri Light" panose="020F03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?)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F49A3EF-28CC-4C7E-A9BD-3A3B4CB8C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t="15106" r="16690" b="24468"/>
          <a:stretch/>
        </p:blipFill>
        <p:spPr>
          <a:xfrm>
            <a:off x="6862661" y="2285216"/>
            <a:ext cx="2884251" cy="2474705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806E6CE8-2C16-4CD2-87B4-BAD076D38993}"/>
              </a:ext>
            </a:extLst>
          </p:cNvPr>
          <p:cNvSpPr/>
          <p:nvPr/>
        </p:nvSpPr>
        <p:spPr>
          <a:xfrm>
            <a:off x="4797261" y="4335988"/>
            <a:ext cx="1489847" cy="61115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B6AD37D-8096-4A42-AF74-CAA16E7072AF}"/>
              </a:ext>
            </a:extLst>
          </p:cNvPr>
          <p:cNvSpPr txBox="1"/>
          <p:nvPr/>
        </p:nvSpPr>
        <p:spPr>
          <a:xfrm>
            <a:off x="2144979" y="612552"/>
            <a:ext cx="8182362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200" dirty="0">
                <a:latin typeface="Calibri Light" panose="020F0302020204030204" pitchFamily="34" charset="0"/>
              </a:rPr>
              <a:t>There are huge technical challenges in scalable quantum computing</a:t>
            </a:r>
          </a:p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200" dirty="0">
                <a:latin typeface="Calibri Light" panose="020F0302020204030204" pitchFamily="34" charset="0"/>
              </a:rPr>
              <a:t>So</a:t>
            </a:r>
            <a:r>
              <a:rPr lang="zh-CN" altLang="en-US" sz="2200" dirty="0">
                <a:latin typeface="Calibri Light" panose="020F0302020204030204" pitchFamily="34" charset="0"/>
              </a:rPr>
              <a:t> far </a:t>
            </a:r>
            <a:r>
              <a:rPr lang="en-US" altLang="zh-CN" sz="2200" dirty="0">
                <a:latin typeface="Calibri Light" panose="020F0302020204030204" pitchFamily="34" charset="0"/>
              </a:rPr>
              <a:t>one</a:t>
            </a:r>
            <a:r>
              <a:rPr lang="zh-CN" altLang="en-US" sz="2200" dirty="0">
                <a:latin typeface="Calibri Light" panose="020F0302020204030204" pitchFamily="34" charset="0"/>
              </a:rPr>
              <a:t> ha</a:t>
            </a:r>
            <a:r>
              <a:rPr lang="en-US" altLang="zh-CN" sz="2200" dirty="0">
                <a:latin typeface="Calibri Light" panose="020F0302020204030204" pitchFamily="34" charset="0"/>
              </a:rPr>
              <a:t>s</a:t>
            </a:r>
            <a:r>
              <a:rPr lang="zh-CN" altLang="en-US" sz="2200" dirty="0">
                <a:latin typeface="Calibri Light" panose="020F0302020204030204" pitchFamily="34" charset="0"/>
              </a:rPr>
              <a:t> only verified the </a:t>
            </a:r>
            <a:r>
              <a:rPr lang="zh-CN" altLang="en-US" sz="2200" dirty="0">
                <a:solidFill>
                  <a:schemeClr val="accent2"/>
                </a:solidFill>
                <a:latin typeface="Calibri Light" panose="020F0302020204030204" pitchFamily="34" charset="0"/>
              </a:rPr>
              <a:t>possibility</a:t>
            </a:r>
            <a:r>
              <a:rPr lang="zh-CN" altLang="en-US" sz="2200" dirty="0">
                <a:latin typeface="Calibri Light" panose="020F0302020204030204" pitchFamily="34" charset="0"/>
              </a:rPr>
              <a:t> of quantum computing</a:t>
            </a:r>
            <a:r>
              <a:rPr lang="en-US" altLang="zh-CN" sz="2200" dirty="0">
                <a:latin typeface="Calibri Light" panose="020F0302020204030204" pitchFamily="34" charset="0"/>
              </a:rPr>
              <a:t>……</a:t>
            </a:r>
            <a:endParaRPr lang="zh-CN" altLang="en-US" sz="2200" dirty="0">
              <a:latin typeface="Calibri Light" panose="020F0302020204030204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EC818EA1-0C3B-41DC-89D5-B15051399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3402" y="2117754"/>
            <a:ext cx="4046549" cy="216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7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C808A69-D29B-46A7-8E0B-A40A43F1E81C}"/>
              </a:ext>
            </a:extLst>
          </p:cNvPr>
          <p:cNvSpPr/>
          <p:nvPr/>
        </p:nvSpPr>
        <p:spPr>
          <a:xfrm>
            <a:off x="2889390" y="-20686"/>
            <a:ext cx="6274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Roadmap of quantum computing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B25808D-AC51-4E32-85A3-99360CE6867C}"/>
              </a:ext>
            </a:extLst>
          </p:cNvPr>
          <p:cNvSpPr/>
          <p:nvPr/>
        </p:nvSpPr>
        <p:spPr>
          <a:xfrm>
            <a:off x="661688" y="5090022"/>
            <a:ext cx="10372317" cy="1349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marR="0" lvl="0" indent="-269875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C0504D"/>
              </a:buClr>
              <a:buSzPct val="10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Milestone 2: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  <a:sym typeface="Wingdings 3" panose="05040102010807070707" pitchFamily="18" charset="2"/>
              </a:rPr>
              <a:t>Quantum simulation to reveal the microscopic mechanism of condensed matter physics (e. g., high temperature superconductivity, etc.)</a:t>
            </a:r>
          </a:p>
          <a:p>
            <a:pPr marL="269875" marR="0" lvl="0" indent="-269875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ct val="10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Milestone 3: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Universal and programmable quantum computers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A59D870-A264-4758-B910-2BEBBF9F5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659" y="695003"/>
            <a:ext cx="5493346" cy="426344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164BE58-260A-4B79-BC80-9AF8AA66AC90}"/>
              </a:ext>
            </a:extLst>
          </p:cNvPr>
          <p:cNvSpPr txBox="1"/>
          <p:nvPr/>
        </p:nvSpPr>
        <p:spPr>
          <a:xfrm>
            <a:off x="661688" y="2002693"/>
            <a:ext cx="4469652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C0504D"/>
              </a:buClr>
              <a:buSzPct val="10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Milestone</a:t>
            </a:r>
            <a:r>
              <a:rPr kumimoji="0" lang="en-US" altLang="zh-CN" sz="2200" b="0" i="0" u="none" strike="noStrike" kern="1200" cap="none" spc="0" normalizeH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1: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B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  <a:sym typeface="Wingdings 3" panose="05040102010807070707" pitchFamily="18" charset="2"/>
              </a:rPr>
              <a:t>eating classical supercomputer in specific tasks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(quantum computational advantage)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1CCE104-00A4-4F4C-8834-6927C3BB2CFB}"/>
              </a:ext>
            </a:extLst>
          </p:cNvPr>
          <p:cNvSpPr txBox="1"/>
          <p:nvPr/>
        </p:nvSpPr>
        <p:spPr>
          <a:xfrm>
            <a:off x="7873990" y="3618404"/>
            <a:ext cx="1995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Classically </a:t>
            </a:r>
            <a:r>
              <a:rPr lang="en-US" altLang="zh-CN" sz="1600" dirty="0" err="1"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simulatable</a:t>
            </a:r>
            <a:endParaRPr lang="zh-CN" altLang="en-US" sz="1600" b="1" dirty="0">
              <a:latin typeface="Calibri Light" panose="020F03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A2844A4-88E8-4DB9-923E-243DDBF9165F}"/>
              </a:ext>
            </a:extLst>
          </p:cNvPr>
          <p:cNvSpPr txBox="1"/>
          <p:nvPr/>
        </p:nvSpPr>
        <p:spPr>
          <a:xfrm>
            <a:off x="7890918" y="2901042"/>
            <a:ext cx="2073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Near-term applications</a:t>
            </a:r>
            <a:endParaRPr lang="zh-CN" altLang="en-US" sz="1600" dirty="0">
              <a:latin typeface="Calibri Light" panose="020F03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1DE5F82-0BD2-4BCF-9897-FBB15C743D8B}"/>
              </a:ext>
            </a:extLst>
          </p:cNvPr>
          <p:cNvSpPr txBox="1"/>
          <p:nvPr/>
        </p:nvSpPr>
        <p:spPr>
          <a:xfrm>
            <a:off x="8645035" y="1391068"/>
            <a:ext cx="1236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Universal QC</a:t>
            </a:r>
            <a:endParaRPr lang="zh-CN" altLang="en-US" sz="1600" b="1" dirty="0">
              <a:latin typeface="Calibri Light" panose="020F03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1B999D0-D7F4-43DD-9EB3-C9AE9732773A}"/>
              </a:ext>
            </a:extLst>
          </p:cNvPr>
          <p:cNvSpPr txBox="1"/>
          <p:nvPr/>
        </p:nvSpPr>
        <p:spPr>
          <a:xfrm>
            <a:off x="5264577" y="1186891"/>
            <a:ext cx="2186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Error correction threshold </a:t>
            </a:r>
            <a:endParaRPr lang="zh-CN" altLang="en-US" sz="1600" b="1" dirty="0">
              <a:latin typeface="Calibri Light" panose="020F03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星形: 五角 19">
            <a:extLst>
              <a:ext uri="{FF2B5EF4-FFF2-40B4-BE49-F238E27FC236}">
                <a16:creationId xmlns:a16="http://schemas.microsoft.com/office/drawing/2014/main" id="{3A259A02-0DD3-49F7-B392-43B1B2C96BA7}"/>
              </a:ext>
            </a:extLst>
          </p:cNvPr>
          <p:cNvSpPr>
            <a:spLocks noChangeAspect="1"/>
          </p:cNvSpPr>
          <p:nvPr/>
        </p:nvSpPr>
        <p:spPr>
          <a:xfrm>
            <a:off x="7524750" y="3276359"/>
            <a:ext cx="216000" cy="216000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Calibri Light" panose="020F03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F463CA5-10EB-4CA0-8997-EE8CB5120F36}"/>
              </a:ext>
            </a:extLst>
          </p:cNvPr>
          <p:cNvSpPr txBox="1"/>
          <p:nvPr/>
        </p:nvSpPr>
        <p:spPr>
          <a:xfrm>
            <a:off x="5702085" y="3034152"/>
            <a:ext cx="2225958" cy="66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Quantum computational advantage</a:t>
            </a:r>
            <a:endParaRPr lang="zh-CN" altLang="en-US" sz="1600" b="1" dirty="0">
              <a:latin typeface="Calibri Light" panose="020F03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r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38441"/>
          <a:stretch/>
        </p:blipFill>
        <p:spPr bwMode="auto">
          <a:xfrm>
            <a:off x="1228409" y="1978269"/>
            <a:ext cx="1960313" cy="386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1713499" y="1"/>
            <a:ext cx="8765003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algn="ctr" defTabSz="914354">
              <a:spcBef>
                <a:spcPts val="0"/>
              </a:spcBef>
              <a:defRPr/>
            </a:pPr>
            <a:r>
              <a:rPr lang="en-US" altLang="zh-CN" sz="3200" b="0" dirty="0">
                <a:solidFill>
                  <a:prstClr val="white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Boson sampling</a:t>
            </a:r>
          </a:p>
        </p:txBody>
      </p:sp>
      <p:pic>
        <p:nvPicPr>
          <p:cNvPr id="3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433" y="4434879"/>
            <a:ext cx="1857008" cy="721701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A50B22EC-0E87-47B2-994E-9120310B6FC6}"/>
              </a:ext>
            </a:extLst>
          </p:cNvPr>
          <p:cNvGrpSpPr/>
          <p:nvPr/>
        </p:nvGrpSpPr>
        <p:grpSpPr>
          <a:xfrm>
            <a:off x="4179014" y="1959968"/>
            <a:ext cx="1269881" cy="2307310"/>
            <a:chOff x="4224542" y="1948398"/>
            <a:chExt cx="1269881" cy="2307310"/>
          </a:xfrm>
        </p:grpSpPr>
        <p:cxnSp>
          <p:nvCxnSpPr>
            <p:cNvPr id="35" name="直接连接符 34"/>
            <p:cNvCxnSpPr>
              <a:cxnSpLocks/>
            </p:cNvCxnSpPr>
            <p:nvPr/>
          </p:nvCxnSpPr>
          <p:spPr>
            <a:xfrm>
              <a:off x="4727965" y="2051728"/>
              <a:ext cx="704940" cy="2067214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cxnSpLocks/>
            </p:cNvCxnSpPr>
            <p:nvPr/>
          </p:nvCxnSpPr>
          <p:spPr>
            <a:xfrm flipH="1">
              <a:off x="4270370" y="2366677"/>
              <a:ext cx="562095" cy="1762876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>
              <a:cxnSpLocks/>
            </p:cNvCxnSpPr>
            <p:nvPr/>
          </p:nvCxnSpPr>
          <p:spPr>
            <a:xfrm>
              <a:off x="4724349" y="2701482"/>
              <a:ext cx="467837" cy="1386100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>
              <a:cxnSpLocks/>
            </p:cNvCxnSpPr>
            <p:nvPr/>
          </p:nvCxnSpPr>
          <p:spPr>
            <a:xfrm>
              <a:off x="4611353" y="3054366"/>
              <a:ext cx="347243" cy="1061795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>
              <a:cxnSpLocks/>
            </p:cNvCxnSpPr>
            <p:nvPr/>
          </p:nvCxnSpPr>
          <p:spPr>
            <a:xfrm>
              <a:off x="4484819" y="3395180"/>
              <a:ext cx="233369" cy="740862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>
              <a:cxnSpLocks/>
            </p:cNvCxnSpPr>
            <p:nvPr/>
          </p:nvCxnSpPr>
          <p:spPr>
            <a:xfrm>
              <a:off x="4370335" y="3762732"/>
              <a:ext cx="117659" cy="373597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>
              <a:cxnSpLocks/>
            </p:cNvCxnSpPr>
            <p:nvPr/>
          </p:nvCxnSpPr>
          <p:spPr>
            <a:xfrm flipH="1">
              <a:off x="4491075" y="2694970"/>
              <a:ext cx="469721" cy="1434583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>
              <a:cxnSpLocks/>
            </p:cNvCxnSpPr>
            <p:nvPr/>
          </p:nvCxnSpPr>
          <p:spPr>
            <a:xfrm flipH="1">
              <a:off x="4728615" y="3060595"/>
              <a:ext cx="356996" cy="1075447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>
              <a:cxnSpLocks/>
            </p:cNvCxnSpPr>
            <p:nvPr/>
          </p:nvCxnSpPr>
          <p:spPr>
            <a:xfrm flipH="1">
              <a:off x="4964917" y="3407924"/>
              <a:ext cx="244733" cy="708237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>
              <a:cxnSpLocks/>
            </p:cNvCxnSpPr>
            <p:nvPr/>
          </p:nvCxnSpPr>
          <p:spPr>
            <a:xfrm flipH="1">
              <a:off x="5202047" y="3805922"/>
              <a:ext cx="113794" cy="309451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4361862" y="3685413"/>
              <a:ext cx="48146" cy="1942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585588" y="3684583"/>
              <a:ext cx="48146" cy="1942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825051" y="3684583"/>
              <a:ext cx="48146" cy="1942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61270" y="3684583"/>
              <a:ext cx="48146" cy="1942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307369" y="3684582"/>
              <a:ext cx="48146" cy="1942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a typeface="微软雅黑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4464680" y="3324454"/>
              <a:ext cx="763772" cy="194201"/>
              <a:chOff x="4495645" y="3321000"/>
              <a:chExt cx="856638" cy="21600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4495645" y="3321000"/>
                <a:ext cx="54000" cy="216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  <a:ea typeface="微软雅黑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4763191" y="3321000"/>
                <a:ext cx="54000" cy="216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  <a:ea typeface="微软雅黑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5030737" y="3321000"/>
                <a:ext cx="54000" cy="216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  <a:ea typeface="微软雅黑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298283" y="3321000"/>
                <a:ext cx="54000" cy="216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  <a:ea typeface="微软雅黑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4578821" y="2960380"/>
              <a:ext cx="525230" cy="194201"/>
              <a:chOff x="4639578" y="2958210"/>
              <a:chExt cx="589092" cy="216000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4639578" y="2958210"/>
                <a:ext cx="54000" cy="216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  <a:ea typeface="微软雅黑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4907124" y="2958210"/>
                <a:ext cx="54000" cy="216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  <a:ea typeface="微软雅黑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174670" y="2958210"/>
                <a:ext cx="54000" cy="216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  <a:ea typeface="微软雅黑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4697561" y="2602535"/>
              <a:ext cx="286688" cy="194201"/>
              <a:chOff x="4763191" y="2581208"/>
              <a:chExt cx="321546" cy="216000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4763191" y="2581208"/>
                <a:ext cx="54000" cy="216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  <a:ea typeface="微软雅黑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030737" y="2581208"/>
                <a:ext cx="54000" cy="216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  <a:ea typeface="微软雅黑"/>
                </a:endParaRPr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4816022" y="2290840"/>
              <a:ext cx="48146" cy="1942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33" name="弦形 32"/>
            <p:cNvSpPr/>
            <p:nvPr/>
          </p:nvSpPr>
          <p:spPr>
            <a:xfrm rot="16200000">
              <a:off x="4182136" y="4084973"/>
              <a:ext cx="213141" cy="128330"/>
            </a:xfrm>
            <a:prstGeom prst="chord">
              <a:avLst>
                <a:gd name="adj1" fmla="val 5384657"/>
                <a:gd name="adj2" fmla="val 1620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82" name="弦形 81"/>
            <p:cNvSpPr/>
            <p:nvPr/>
          </p:nvSpPr>
          <p:spPr>
            <a:xfrm rot="16200000">
              <a:off x="4388478" y="4084973"/>
              <a:ext cx="213141" cy="128330"/>
            </a:xfrm>
            <a:prstGeom prst="chord">
              <a:avLst>
                <a:gd name="adj1" fmla="val 5384657"/>
                <a:gd name="adj2" fmla="val 1620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83" name="弦形 82"/>
            <p:cNvSpPr/>
            <p:nvPr/>
          </p:nvSpPr>
          <p:spPr>
            <a:xfrm rot="16200000">
              <a:off x="4619529" y="4083250"/>
              <a:ext cx="213141" cy="128330"/>
            </a:xfrm>
            <a:prstGeom prst="chord">
              <a:avLst>
                <a:gd name="adj1" fmla="val 5384657"/>
                <a:gd name="adj2" fmla="val 1620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84" name="弦形 83"/>
            <p:cNvSpPr/>
            <p:nvPr/>
          </p:nvSpPr>
          <p:spPr>
            <a:xfrm rot="16200000">
              <a:off x="4860282" y="4081817"/>
              <a:ext cx="213141" cy="128330"/>
            </a:xfrm>
            <a:prstGeom prst="chord">
              <a:avLst>
                <a:gd name="adj1" fmla="val 5384657"/>
                <a:gd name="adj2" fmla="val 1620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85" name="弦形 84"/>
            <p:cNvSpPr/>
            <p:nvPr/>
          </p:nvSpPr>
          <p:spPr>
            <a:xfrm rot="16200000">
              <a:off x="5104556" y="4080085"/>
              <a:ext cx="213141" cy="128330"/>
            </a:xfrm>
            <a:prstGeom prst="chord">
              <a:avLst>
                <a:gd name="adj1" fmla="val 5384657"/>
                <a:gd name="adj2" fmla="val 1620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86" name="弦形 85"/>
            <p:cNvSpPr/>
            <p:nvPr/>
          </p:nvSpPr>
          <p:spPr>
            <a:xfrm rot="16200000">
              <a:off x="5323687" y="4080203"/>
              <a:ext cx="213141" cy="128330"/>
            </a:xfrm>
            <a:prstGeom prst="chord">
              <a:avLst>
                <a:gd name="adj1" fmla="val 5384657"/>
                <a:gd name="adj2" fmla="val 1620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89" name="椭圆 88"/>
            <p:cNvSpPr>
              <a:spLocks noChangeAspect="1"/>
            </p:cNvSpPr>
            <p:nvPr/>
          </p:nvSpPr>
          <p:spPr>
            <a:xfrm>
              <a:off x="4659737" y="1948398"/>
              <a:ext cx="96292" cy="9710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ea typeface="微软雅黑"/>
              </a:endParaRPr>
            </a:p>
          </p:txBody>
        </p:sp>
      </p:grpSp>
      <p:sp>
        <p:nvSpPr>
          <p:cNvPr id="95" name="椭圆 94"/>
          <p:cNvSpPr>
            <a:spLocks noChangeAspect="1"/>
          </p:cNvSpPr>
          <p:nvPr/>
        </p:nvSpPr>
        <p:spPr>
          <a:xfrm>
            <a:off x="6172992" y="1941430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96" name="椭圆 95"/>
          <p:cNvSpPr>
            <a:spLocks noChangeAspect="1"/>
          </p:cNvSpPr>
          <p:nvPr/>
        </p:nvSpPr>
        <p:spPr>
          <a:xfrm>
            <a:off x="7648697" y="1937530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微软雅黑"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633" y="1797411"/>
            <a:ext cx="2879987" cy="4473509"/>
          </a:xfrm>
          <a:prstGeom prst="rect">
            <a:avLst/>
          </a:prstGeom>
        </p:spPr>
      </p:pic>
      <p:sp>
        <p:nvSpPr>
          <p:cNvPr id="114" name="右箭头 113"/>
          <p:cNvSpPr/>
          <p:nvPr/>
        </p:nvSpPr>
        <p:spPr>
          <a:xfrm>
            <a:off x="8060865" y="3745294"/>
            <a:ext cx="546237" cy="57774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115" name="圆角矩形 114"/>
          <p:cNvSpPr/>
          <p:nvPr/>
        </p:nvSpPr>
        <p:spPr>
          <a:xfrm>
            <a:off x="3831545" y="1856232"/>
            <a:ext cx="4101499" cy="4459008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9594148" y="4989820"/>
            <a:ext cx="9571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defRPr/>
            </a:pPr>
            <a:r>
              <a:rPr lang="zh-CN" altLang="en-US" sz="9600" dirty="0">
                <a:ln w="0"/>
                <a:solidFill>
                  <a:srgbClr val="C0504D"/>
                </a:solidFill>
                <a:ea typeface="微软雅黑"/>
              </a:rPr>
              <a:t>？</a:t>
            </a:r>
          </a:p>
        </p:txBody>
      </p:sp>
      <p:cxnSp>
        <p:nvCxnSpPr>
          <p:cNvPr id="121" name="直接箭头连接符 120"/>
          <p:cNvCxnSpPr>
            <a:cxnSpLocks noChangeAspect="1"/>
          </p:cNvCxnSpPr>
          <p:nvPr/>
        </p:nvCxnSpPr>
        <p:spPr>
          <a:xfrm>
            <a:off x="6278243" y="2134628"/>
            <a:ext cx="677918" cy="1360382"/>
          </a:xfrm>
          <a:prstGeom prst="straightConnector1">
            <a:avLst/>
          </a:prstGeom>
          <a:ln w="12700">
            <a:solidFill>
              <a:schemeClr val="accent2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箭头连接符 123"/>
          <p:cNvCxnSpPr>
            <a:cxnSpLocks noChangeAspect="1"/>
          </p:cNvCxnSpPr>
          <p:nvPr/>
        </p:nvCxnSpPr>
        <p:spPr>
          <a:xfrm flipH="1">
            <a:off x="6956811" y="2134628"/>
            <a:ext cx="686333" cy="1374191"/>
          </a:xfrm>
          <a:prstGeom prst="straightConnector1">
            <a:avLst/>
          </a:prstGeom>
          <a:ln w="12700">
            <a:solidFill>
              <a:schemeClr val="accent2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874134" y="5889032"/>
            <a:ext cx="26688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2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Classical Galton Board</a:t>
            </a:r>
            <a:endParaRPr lang="zh-CN" altLang="en-US" sz="2200" dirty="0">
              <a:solidFill>
                <a:prstClr val="black"/>
              </a:solidFill>
              <a:latin typeface="Calibri Light" panose="020F0302020204030204" pitchFamily="34" charset="0"/>
              <a:ea typeface="微软雅黑"/>
              <a:cs typeface="Calibri Light" panose="020F0302020204030204" pitchFamily="34" charset="0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4057910" y="5415657"/>
            <a:ext cx="1683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Single-photon interference</a:t>
            </a:r>
          </a:p>
        </p:txBody>
      </p:sp>
      <p:sp>
        <p:nvSpPr>
          <p:cNvPr id="130" name="文本框 129"/>
          <p:cNvSpPr txBox="1"/>
          <p:nvPr/>
        </p:nvSpPr>
        <p:spPr>
          <a:xfrm>
            <a:off x="6205300" y="5376496"/>
            <a:ext cx="150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Two-photon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 interference</a:t>
            </a:r>
            <a:endParaRPr lang="zh-CN" altLang="en-US" sz="2000" dirty="0">
              <a:solidFill>
                <a:prstClr val="black"/>
              </a:solidFill>
              <a:latin typeface="Calibri Light" panose="020F0302020204030204" pitchFamily="34" charset="0"/>
              <a:ea typeface="微软雅黑"/>
              <a:cs typeface="Calibri Light" panose="020F0302020204030204" pitchFamily="34" charset="0"/>
            </a:endParaRPr>
          </a:p>
        </p:txBody>
      </p:sp>
      <p:cxnSp>
        <p:nvCxnSpPr>
          <p:cNvPr id="90" name="直接箭头连接符 89"/>
          <p:cNvCxnSpPr>
            <a:cxnSpLocks noChangeAspect="1"/>
          </p:cNvCxnSpPr>
          <p:nvPr/>
        </p:nvCxnSpPr>
        <p:spPr>
          <a:xfrm flipH="1">
            <a:off x="6324443" y="3510184"/>
            <a:ext cx="667664" cy="1328356"/>
          </a:xfrm>
          <a:prstGeom prst="straightConnector1">
            <a:avLst/>
          </a:prstGeom>
          <a:ln w="12700">
            <a:solidFill>
              <a:schemeClr val="accent2"/>
            </a:solidFill>
            <a:prstDash val="solid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/>
          <p:cNvCxnSpPr>
            <a:cxnSpLocks noChangeAspect="1"/>
          </p:cNvCxnSpPr>
          <p:nvPr/>
        </p:nvCxnSpPr>
        <p:spPr>
          <a:xfrm flipH="1">
            <a:off x="6261614" y="3509310"/>
            <a:ext cx="667664" cy="1328356"/>
          </a:xfrm>
          <a:prstGeom prst="straightConnector1">
            <a:avLst/>
          </a:prstGeom>
          <a:ln w="12700">
            <a:solidFill>
              <a:schemeClr val="accent2"/>
            </a:solidFill>
            <a:prstDash val="solid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箭头连接符 98"/>
          <p:cNvCxnSpPr>
            <a:cxnSpLocks noChangeAspect="1"/>
          </p:cNvCxnSpPr>
          <p:nvPr/>
        </p:nvCxnSpPr>
        <p:spPr>
          <a:xfrm>
            <a:off x="6920581" y="3511166"/>
            <a:ext cx="672223" cy="1348954"/>
          </a:xfrm>
          <a:prstGeom prst="straightConnector1">
            <a:avLst/>
          </a:prstGeom>
          <a:ln w="12700">
            <a:solidFill>
              <a:schemeClr val="accent2"/>
            </a:solidFill>
            <a:prstDash val="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箭头连接符 99"/>
          <p:cNvCxnSpPr>
            <a:cxnSpLocks noChangeAspect="1"/>
          </p:cNvCxnSpPr>
          <p:nvPr/>
        </p:nvCxnSpPr>
        <p:spPr>
          <a:xfrm>
            <a:off x="6986181" y="3511166"/>
            <a:ext cx="672223" cy="1348954"/>
          </a:xfrm>
          <a:prstGeom prst="straightConnector1">
            <a:avLst/>
          </a:prstGeom>
          <a:ln w="12700">
            <a:solidFill>
              <a:schemeClr val="accent2"/>
            </a:solidFill>
            <a:prstDash val="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矩形 93"/>
          <p:cNvSpPr/>
          <p:nvPr/>
        </p:nvSpPr>
        <p:spPr>
          <a:xfrm>
            <a:off x="6904980" y="3258956"/>
            <a:ext cx="108000" cy="5352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  <a:ea typeface="微软雅黑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0F94A3DF-EC3C-4C48-B079-9F32D49D62BC}"/>
              </a:ext>
            </a:extLst>
          </p:cNvPr>
          <p:cNvSpPr/>
          <p:nvPr/>
        </p:nvSpPr>
        <p:spPr>
          <a:xfrm>
            <a:off x="1326228" y="803516"/>
            <a:ext cx="93988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70000"/>
              <a:defRPr/>
            </a:pPr>
            <a:r>
              <a:rPr lang="en-US" altLang="zh-CN" sz="2200" dirty="0">
                <a:solidFill>
                  <a:srgbClr val="C050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Boson sampling </a:t>
            </a:r>
            <a:r>
              <a:rPr lang="en-US" altLang="zh-CN" sz="2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[Aaronson and </a:t>
            </a:r>
            <a:r>
              <a:rPr lang="en-US" altLang="zh-CN" sz="2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Arkhipov</a:t>
            </a:r>
            <a:r>
              <a:rPr lang="en-US" altLang="zh-CN" sz="2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altLang="zh-CN" sz="2200" i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Theory of Computing</a:t>
            </a:r>
            <a:r>
              <a:rPr lang="en-US" altLang="zh-CN" sz="2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 9, 143 (2013)]</a:t>
            </a: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0426EC39-5F91-4515-B988-AF2890C3E45D}"/>
              </a:ext>
            </a:extLst>
          </p:cNvPr>
          <p:cNvSpPr>
            <a:spLocks noChangeAspect="1"/>
          </p:cNvSpPr>
          <p:nvPr/>
        </p:nvSpPr>
        <p:spPr>
          <a:xfrm>
            <a:off x="6137607" y="4863940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BCE2D798-C11C-42A3-B3CA-1978AD2F3BB2}"/>
              </a:ext>
            </a:extLst>
          </p:cNvPr>
          <p:cNvSpPr>
            <a:spLocks noChangeAspect="1"/>
          </p:cNvSpPr>
          <p:nvPr/>
        </p:nvSpPr>
        <p:spPr>
          <a:xfrm>
            <a:off x="6322739" y="4863940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B6FC40B8-76FC-45DF-9F0A-F646C9B10966}"/>
              </a:ext>
            </a:extLst>
          </p:cNvPr>
          <p:cNvSpPr>
            <a:spLocks noChangeAspect="1"/>
          </p:cNvSpPr>
          <p:nvPr/>
        </p:nvSpPr>
        <p:spPr>
          <a:xfrm>
            <a:off x="7478753" y="4886113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6944216D-EFE4-4E03-B843-03486F87B6C2}"/>
              </a:ext>
            </a:extLst>
          </p:cNvPr>
          <p:cNvSpPr>
            <a:spLocks noChangeAspect="1"/>
          </p:cNvSpPr>
          <p:nvPr/>
        </p:nvSpPr>
        <p:spPr>
          <a:xfrm>
            <a:off x="7663885" y="4886113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F9CE9E5-9600-4719-8C7A-97B21A14CDA5}"/>
                  </a:ext>
                </a:extLst>
              </p:cNvPr>
              <p:cNvSpPr txBox="1"/>
              <p:nvPr/>
            </p:nvSpPr>
            <p:spPr>
              <a:xfrm>
                <a:off x="4810628" y="2282294"/>
                <a:ext cx="1215017" cy="1918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1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left</m:t>
                              </m:r>
                            </m:e>
                          </m:d>
                        </m:e>
                      </m:d>
                      <m:r>
                        <a:rPr lang="en-US" altLang="zh-CN" sz="1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CN" altLang="en-US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CN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right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F9CE9E5-9600-4719-8C7A-97B21A14C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628" y="2282294"/>
                <a:ext cx="1215017" cy="191847"/>
              </a:xfrm>
              <a:prstGeom prst="rect">
                <a:avLst/>
              </a:prstGeom>
              <a:blipFill>
                <a:blip r:embed="rId6"/>
                <a:stretch>
                  <a:fillRect l="-19598" t="-153125" r="-29648" b="-25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文本框 105">
            <a:extLst>
              <a:ext uri="{FF2B5EF4-FFF2-40B4-BE49-F238E27FC236}">
                <a16:creationId xmlns:a16="http://schemas.microsoft.com/office/drawing/2014/main" id="{685AD481-94D7-4744-A1EE-462B1AAA8FDC}"/>
              </a:ext>
            </a:extLst>
          </p:cNvPr>
          <p:cNvSpPr txBox="1"/>
          <p:nvPr/>
        </p:nvSpPr>
        <p:spPr>
          <a:xfrm>
            <a:off x="1575679" y="2003778"/>
            <a:ext cx="133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Left or right</a:t>
            </a:r>
            <a:endParaRPr lang="zh-CN" altLang="en-US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7" name="箭头: 左 106">
            <a:extLst>
              <a:ext uri="{FF2B5EF4-FFF2-40B4-BE49-F238E27FC236}">
                <a16:creationId xmlns:a16="http://schemas.microsoft.com/office/drawing/2014/main" id="{A562DDB3-5D1A-48D9-9FEB-B0A280926BCC}"/>
              </a:ext>
            </a:extLst>
          </p:cNvPr>
          <p:cNvSpPr/>
          <p:nvPr/>
        </p:nvSpPr>
        <p:spPr>
          <a:xfrm>
            <a:off x="1924812" y="2324292"/>
            <a:ext cx="175011" cy="139487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8" name="箭头: 左 117">
            <a:extLst>
              <a:ext uri="{FF2B5EF4-FFF2-40B4-BE49-F238E27FC236}">
                <a16:creationId xmlns:a16="http://schemas.microsoft.com/office/drawing/2014/main" id="{EB5A8A20-9230-44CF-ACD8-CEE79445BB36}"/>
              </a:ext>
            </a:extLst>
          </p:cNvPr>
          <p:cNvSpPr/>
          <p:nvPr/>
        </p:nvSpPr>
        <p:spPr>
          <a:xfrm rot="10800000">
            <a:off x="2328071" y="2328875"/>
            <a:ext cx="175011" cy="139487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oen\AppData\Roaming\Tencent\Users\237599592\QQ\WinTemp\RichOle\V8$J9NB4]2FEMY)({WUN78M.jpg">
            <a:extLst>
              <a:ext uri="{FF2B5EF4-FFF2-40B4-BE49-F238E27FC236}">
                <a16:creationId xmlns:a16="http://schemas.microsoft.com/office/drawing/2014/main" id="{230E021A-14D3-4070-8379-1980F4599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36" y="2331480"/>
            <a:ext cx="260425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40FC829-3832-459F-B473-1CC22E7CB1A6}"/>
                  </a:ext>
                </a:extLst>
              </p:cNvPr>
              <p:cNvSpPr txBox="1"/>
              <p:nvPr/>
            </p:nvSpPr>
            <p:spPr>
              <a:xfrm>
                <a:off x="7268555" y="1362120"/>
                <a:ext cx="350321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zh-CN" sz="2000" dirty="0">
                    <a:solidFill>
                      <a:srgbClr val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Calculation: </a:t>
                </a:r>
              </a:p>
              <a:p>
                <a:pPr algn="ctr">
                  <a:defRPr/>
                </a:pPr>
                <a:r>
                  <a:rPr lang="en-US" altLang="zh-CN" sz="2000" dirty="0">
                    <a:solidFill>
                      <a:prstClr val="black"/>
                    </a:solidFill>
                    <a:latin typeface="Calibri Light" panose="020F0302020204030204" pitchFamily="34" charset="0"/>
                    <a:ea typeface="宋体" panose="02010600030101010101" pitchFamily="2" charset="-122"/>
                    <a:cs typeface="Calibri Light" panose="020F0302020204030204" pitchFamily="34" charset="0"/>
                  </a:rPr>
                  <a:t>Permanent of </a:t>
                </a:r>
                <a:r>
                  <a:rPr lang="en-US" altLang="zh-CN" sz="2000" i="1" dirty="0">
                    <a:solidFill>
                      <a:prstClr val="black"/>
                    </a:solidFill>
                    <a:latin typeface="Calibri Light" panose="020F0302020204030204" pitchFamily="34" charset="0"/>
                    <a:ea typeface="宋体" panose="02010600030101010101" pitchFamily="2" charset="-122"/>
                    <a:cs typeface="Calibri Light" panose="020F0302020204030204" pitchFamily="34" charset="0"/>
                  </a:rPr>
                  <a:t>m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×</m:t>
                    </m:r>
                  </m:oMath>
                </a14:m>
                <a:r>
                  <a:rPr lang="en-US" altLang="zh-CN" sz="2000" i="1" dirty="0">
                    <a:solidFill>
                      <a:prstClr val="black"/>
                    </a:solidFill>
                    <a:latin typeface="Calibri Light" panose="020F0302020204030204" pitchFamily="34" charset="0"/>
                    <a:ea typeface="宋体" panose="02010600030101010101" pitchFamily="2" charset="-122"/>
                    <a:cs typeface="Calibri Light" panose="020F0302020204030204" pitchFamily="34" charset="0"/>
                  </a:rPr>
                  <a:t>m</a:t>
                </a:r>
                <a:r>
                  <a:rPr lang="en-US" altLang="zh-CN" sz="2000" dirty="0">
                    <a:solidFill>
                      <a:prstClr val="black"/>
                    </a:solidFill>
                    <a:latin typeface="Calibri Light" panose="020F0302020204030204" pitchFamily="34" charset="0"/>
                    <a:ea typeface="宋体" panose="02010600030101010101" pitchFamily="2" charset="-122"/>
                    <a:cs typeface="Calibri Light" panose="020F0302020204030204" pitchFamily="34" charset="0"/>
                  </a:rPr>
                  <a:t> matrix </a:t>
                </a:r>
                <a:r>
                  <a:rPr lang="en-US" altLang="zh-CN" sz="2000" i="1" dirty="0">
                    <a:solidFill>
                      <a:prstClr val="black"/>
                    </a:solidFill>
                    <a:latin typeface="Calibri Light" panose="020F0302020204030204" pitchFamily="34" charset="0"/>
                    <a:ea typeface="宋体" panose="02010600030101010101" pitchFamily="2" charset="-122"/>
                    <a:cs typeface="Calibri Light" panose="020F0302020204030204" pitchFamily="34" charset="0"/>
                  </a:rPr>
                  <a:t>U</a:t>
                </a:r>
                <a:endParaRPr lang="zh-CN" altLang="en-US" sz="2000" dirty="0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40FC829-3832-459F-B473-1CC22E7CB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555" y="1362120"/>
                <a:ext cx="3503218" cy="707886"/>
              </a:xfrm>
              <a:prstGeom prst="rect">
                <a:avLst/>
              </a:prstGeom>
              <a:blipFill>
                <a:blip r:embed="rId4"/>
                <a:stretch>
                  <a:fillRect t="-4274" b="-136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3D668D5D-E9E4-469C-8223-9D43245629EC}"/>
              </a:ext>
            </a:extLst>
          </p:cNvPr>
          <p:cNvSpPr txBox="1"/>
          <p:nvPr/>
        </p:nvSpPr>
        <p:spPr>
          <a:xfrm>
            <a:off x="6802956" y="3361071"/>
            <a:ext cx="48942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i="1" dirty="0" err="1">
                <a:solidFill>
                  <a:prstClr val="black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S</a:t>
            </a:r>
            <a:r>
              <a:rPr lang="en-US" altLang="zh-CN" sz="2000" i="1" baseline="-25000" dirty="0" err="1">
                <a:solidFill>
                  <a:prstClr val="black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m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is the set of all permutation of </a:t>
            </a:r>
            <a:r>
              <a:rPr lang="en-US" altLang="zh-CN" sz="2000" i="1" dirty="0">
                <a:solidFill>
                  <a:prstClr val="black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m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elements </a:t>
            </a:r>
            <a:endParaRPr lang="zh-CN" altLang="en-US" sz="20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1A61BCC5-1922-4CEB-A8E0-9D349CD47B93}"/>
                  </a:ext>
                </a:extLst>
              </p:cNvPr>
              <p:cNvSpPr txBox="1"/>
              <p:nvPr/>
            </p:nvSpPr>
            <p:spPr>
              <a:xfrm>
                <a:off x="7401620" y="4118571"/>
                <a:ext cx="2409378" cy="636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solidFill>
                          <a:prstClr val="black"/>
                        </a:solidFill>
                        <a:latin typeface="Cambria Math"/>
                      </a:rPr>
                      <m:t>Per</m:t>
                    </m:r>
                    <m:d>
                      <m:dPr>
                        <m:ctrlP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000" dirty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rPr>
                  <a:t> = </a:t>
                </a:r>
                <a:r>
                  <a:rPr lang="en-US" altLang="zh-CN" sz="2000" i="1" dirty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rPr>
                  <a:t>ad + bc</a:t>
                </a:r>
                <a:endParaRPr lang="zh-CN" altLang="en-US" sz="2000" i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1A61BCC5-1922-4CEB-A8E0-9D349CD47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620" y="4118571"/>
                <a:ext cx="2409378" cy="636585"/>
              </a:xfrm>
              <a:prstGeom prst="rect">
                <a:avLst/>
              </a:prstGeom>
              <a:blipFill>
                <a:blip r:embed="rId5"/>
                <a:stretch>
                  <a:fillRect r="-20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6468608B-A96A-4A26-B464-1675E6911B5E}"/>
              </a:ext>
            </a:extLst>
          </p:cNvPr>
          <p:cNvSpPr/>
          <p:nvPr/>
        </p:nvSpPr>
        <p:spPr>
          <a:xfrm>
            <a:off x="6793312" y="4236808"/>
            <a:ext cx="621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e.g.,</a:t>
            </a:r>
            <a:endParaRPr lang="zh-CN" altLang="en-US" sz="2000" dirty="0">
              <a:solidFill>
                <a:prstClr val="black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FE457560-A194-46A9-9DB6-BAC78E498C36}"/>
                  </a:ext>
                </a:extLst>
              </p:cNvPr>
              <p:cNvSpPr txBox="1"/>
              <p:nvPr/>
            </p:nvSpPr>
            <p:spPr>
              <a:xfrm>
                <a:off x="6451357" y="4867503"/>
                <a:ext cx="5370253" cy="1083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solidFill>
                          <a:prstClr val="black"/>
                        </a:solidFill>
                        <a:latin typeface="Cambria Math"/>
                      </a:rPr>
                      <m:t>Per</m:t>
                    </m:r>
                    <m:d>
                      <m:dPr>
                        <m:ctrlP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000" dirty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rPr>
                  <a:t> =</a:t>
                </a:r>
                <a:r>
                  <a:rPr lang="en-US" altLang="zh-CN" sz="2000" i="1" dirty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rPr>
                  <a:t>aei + bfg + cdh + ceg + bdi + afh</a:t>
                </a:r>
                <a:endParaRPr lang="zh-CN" altLang="en-US" sz="2000" i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FE457560-A194-46A9-9DB6-BAC78E498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357" y="4867503"/>
                <a:ext cx="5370253" cy="1083182"/>
              </a:xfrm>
              <a:prstGeom prst="rect">
                <a:avLst/>
              </a:prstGeom>
              <a:blipFill>
                <a:blip r:embed="rId6"/>
                <a:stretch>
                  <a:fillRect r="-4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标题 1">
            <a:extLst>
              <a:ext uri="{FF2B5EF4-FFF2-40B4-BE49-F238E27FC236}">
                <a16:creationId xmlns:a16="http://schemas.microsoft.com/office/drawing/2014/main" id="{C0A30355-7007-4F87-B2CE-9599DFC3A6A5}"/>
              </a:ext>
            </a:extLst>
          </p:cNvPr>
          <p:cNvSpPr txBox="1">
            <a:spLocks/>
          </p:cNvSpPr>
          <p:nvPr/>
        </p:nvSpPr>
        <p:spPr>
          <a:xfrm>
            <a:off x="1616677" y="1"/>
            <a:ext cx="9517485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algn="ctr" defTabSz="914354">
              <a:spcBef>
                <a:spcPts val="0"/>
              </a:spcBef>
              <a:defRPr/>
            </a:pPr>
            <a:r>
              <a:rPr lang="en-US" altLang="zh-CN" sz="3200" b="0" dirty="0">
                <a:solidFill>
                  <a:prstClr val="white"/>
                </a:solidFill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How to classically predict the outcome of boson sampler?</a:t>
            </a:r>
          </a:p>
        </p:txBody>
      </p:sp>
      <p:sp>
        <p:nvSpPr>
          <p:cNvPr id="3" name="矩形 2"/>
          <p:cNvSpPr/>
          <p:nvPr/>
        </p:nvSpPr>
        <p:spPr>
          <a:xfrm>
            <a:off x="411617" y="1208879"/>
            <a:ext cx="5462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 input single photons into an N-mode interferometer (N&gt;m)</a:t>
            </a:r>
            <a:endParaRPr lang="zh-CN" altLang="en-US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" y="2331480"/>
            <a:ext cx="5462433" cy="361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C0A30355-7007-4F87-B2CE-9599DFC3A6A5}"/>
              </a:ext>
            </a:extLst>
          </p:cNvPr>
          <p:cNvSpPr txBox="1">
            <a:spLocks/>
          </p:cNvSpPr>
          <p:nvPr/>
        </p:nvSpPr>
        <p:spPr>
          <a:xfrm>
            <a:off x="1713499" y="1"/>
            <a:ext cx="8765003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algn="ctr" defTabSz="914354">
              <a:spcBef>
                <a:spcPts val="0"/>
              </a:spcBef>
              <a:defRPr/>
            </a:pPr>
            <a:r>
              <a:rPr lang="en-US" altLang="zh-CN" sz="3200" b="0" dirty="0">
                <a:solidFill>
                  <a:prstClr val="white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Bosons VS Fermions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39" y="1079836"/>
            <a:ext cx="5668973" cy="45270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391" y="1079836"/>
            <a:ext cx="5270320" cy="4614908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C0A30355-7007-4F87-B2CE-9599DFC3A6A5}"/>
              </a:ext>
            </a:extLst>
          </p:cNvPr>
          <p:cNvSpPr txBox="1">
            <a:spLocks/>
          </p:cNvSpPr>
          <p:nvPr/>
        </p:nvSpPr>
        <p:spPr>
          <a:xfrm>
            <a:off x="828728" y="5694744"/>
            <a:ext cx="8765003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algn="ctr" defTabSz="914354">
              <a:spcBef>
                <a:spcPts val="0"/>
              </a:spcBef>
              <a:defRPr/>
            </a:pPr>
            <a:r>
              <a:rPr lang="en-US" altLang="zh-CN" sz="3200" b="0" dirty="0">
                <a:solidFill>
                  <a:srgbClr val="FF0000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Hard                                                           Easy</a:t>
            </a:r>
          </a:p>
        </p:txBody>
      </p:sp>
      <p:sp>
        <p:nvSpPr>
          <p:cNvPr id="12" name="矩形 11"/>
          <p:cNvSpPr/>
          <p:nvPr/>
        </p:nvSpPr>
        <p:spPr>
          <a:xfrm>
            <a:off x="9433690" y="5369798"/>
            <a:ext cx="2429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Fermions anti-commute</a:t>
            </a:r>
            <a:endParaRPr lang="zh-CN" altLang="en-US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858677" y="5294634"/>
            <a:ext cx="2047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Bosons commute:</a:t>
            </a:r>
          </a:p>
        </p:txBody>
      </p:sp>
    </p:spTree>
    <p:extLst>
      <p:ext uri="{BB962C8B-B14F-4D97-AF65-F5344CB8AC3E}">
        <p14:creationId xmlns:p14="http://schemas.microsoft.com/office/powerpoint/2010/main" val="30547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75" y="2175307"/>
            <a:ext cx="5018524" cy="34274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6740"/>
          <a:stretch/>
        </p:blipFill>
        <p:spPr>
          <a:xfrm>
            <a:off x="6630725" y="2075220"/>
            <a:ext cx="4417016" cy="3543207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7320313" y="3009290"/>
            <a:ext cx="3708000" cy="0"/>
          </a:xfrm>
          <a:prstGeom prst="line">
            <a:avLst/>
          </a:prstGeom>
          <a:ln w="952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697473" y="2732291"/>
            <a:ext cx="2086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200" b="1" dirty="0" err="1">
                <a:solidFill>
                  <a:srgbClr val="C050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Fugaku</a:t>
            </a:r>
            <a:r>
              <a:rPr lang="en-US" altLang="zh-CN" sz="1200" b="1" dirty="0">
                <a:solidFill>
                  <a:srgbClr val="C050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(supercomputer No. 1)</a:t>
            </a:r>
            <a:endParaRPr lang="zh-CN" altLang="en-US" sz="1200" b="1" dirty="0">
              <a:solidFill>
                <a:srgbClr val="C0504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ADAF8DA-D76A-4E3C-84D4-E07B470CBAEE}"/>
              </a:ext>
            </a:extLst>
          </p:cNvPr>
          <p:cNvSpPr txBox="1"/>
          <p:nvPr/>
        </p:nvSpPr>
        <p:spPr>
          <a:xfrm>
            <a:off x="6511437" y="5787282"/>
            <a:ext cx="4576451" cy="80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rgbClr val="C050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Coherent manipulation of ~50 photons to archive quantum computational advantage!</a:t>
            </a:r>
            <a:endParaRPr lang="zh-CN" altLang="en-US" sz="2000" dirty="0">
              <a:solidFill>
                <a:srgbClr val="C0504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6A34C17-EF30-4559-A601-7A7D920A03AF}"/>
              </a:ext>
            </a:extLst>
          </p:cNvPr>
          <p:cNvSpPr txBox="1">
            <a:spLocks/>
          </p:cNvSpPr>
          <p:nvPr/>
        </p:nvSpPr>
        <p:spPr>
          <a:xfrm>
            <a:off x="1713499" y="1"/>
            <a:ext cx="8765003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algn="ctr" defTabSz="914354">
              <a:spcBef>
                <a:spcPts val="0"/>
              </a:spcBef>
              <a:defRPr/>
            </a:pPr>
            <a:r>
              <a:rPr lang="en-US" altLang="zh-CN" sz="3200" b="0" dirty="0">
                <a:solidFill>
                  <a:prstClr val="white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Demonstrating quantum computational advantage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29B74DD-F7F8-411A-AA0F-094355180FDE}"/>
              </a:ext>
            </a:extLst>
          </p:cNvPr>
          <p:cNvSpPr txBox="1"/>
          <p:nvPr/>
        </p:nvSpPr>
        <p:spPr>
          <a:xfrm>
            <a:off x="1263316" y="5790044"/>
            <a:ext cx="38877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Quantum computer: directly detect the distribution of output photons</a:t>
            </a:r>
            <a:endParaRPr lang="zh-CN" altLang="en-US" sz="2000" baseline="30000" dirty="0">
              <a:solidFill>
                <a:prstClr val="black"/>
              </a:solidFill>
              <a:latin typeface="Calibri Light" panose="020F0302020204030204" pitchFamily="34" charset="0"/>
              <a:ea typeface="微软雅黑"/>
              <a:cs typeface="Calibri Light" panose="020F0302020204030204" pitchFamily="34" charset="0"/>
            </a:endParaRP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8E9ACEFB-5544-4A88-84F9-AA80D116B863}"/>
              </a:ext>
            </a:extLst>
          </p:cNvPr>
          <p:cNvSpPr/>
          <p:nvPr/>
        </p:nvSpPr>
        <p:spPr>
          <a:xfrm>
            <a:off x="5520837" y="5950600"/>
            <a:ext cx="525294" cy="469671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EAC2E55-3E58-4EC1-9095-59EEB39CBD34}"/>
              </a:ext>
            </a:extLst>
          </p:cNvPr>
          <p:cNvSpPr txBox="1"/>
          <p:nvPr/>
        </p:nvSpPr>
        <p:spPr>
          <a:xfrm>
            <a:off x="4263619" y="4507997"/>
            <a:ext cx="657232" cy="307777"/>
          </a:xfrm>
          <a:prstGeom prst="rect">
            <a:avLst/>
          </a:prstGeom>
          <a:solidFill>
            <a:srgbClr val="F9D7E7"/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 altLang="zh-CN" sz="1000" b="1" dirty="0">
                <a:solidFill>
                  <a:prstClr val="black"/>
                </a:solidFill>
              </a:rPr>
              <a:t>Interference </a:t>
            </a:r>
          </a:p>
          <a:p>
            <a:pPr algn="ctr">
              <a:defRPr/>
            </a:pPr>
            <a:r>
              <a:rPr lang="en-US" altLang="zh-CN" sz="1000" b="1" dirty="0">
                <a:solidFill>
                  <a:prstClr val="black"/>
                </a:solidFill>
              </a:rPr>
              <a:t>circuit</a:t>
            </a:r>
            <a:endParaRPr lang="zh-CN" altLang="en-US" sz="1000" b="1" dirty="0">
              <a:solidFill>
                <a:prstClr val="black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A3601DC-9720-49B3-A466-60515903A635}"/>
              </a:ext>
            </a:extLst>
          </p:cNvPr>
          <p:cNvSpPr txBox="1"/>
          <p:nvPr/>
        </p:nvSpPr>
        <p:spPr>
          <a:xfrm>
            <a:off x="942447" y="713519"/>
            <a:ext cx="10307106" cy="12772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68288" indent="-268288">
              <a:lnSpc>
                <a:spcPct val="120000"/>
              </a:lnSpc>
              <a:spcAft>
                <a:spcPts val="600"/>
              </a:spcAft>
              <a:buClr>
                <a:srgbClr val="C0504D"/>
              </a:buClr>
              <a:buFont typeface="Wingdings 3" panose="05040102010807070707" pitchFamily="18" charset="2"/>
              <a:buChar char=""/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C</a:t>
            </a:r>
            <a:r>
              <a:rPr lang="en-US" altLang="zh-CN" sz="2000" dirty="0" err="1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lassical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 algorithm needs </a:t>
            </a:r>
            <a:r>
              <a:rPr lang="en-US" altLang="zh-CN" sz="2000" i="1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O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(m</a:t>
            </a:r>
            <a:r>
              <a:rPr lang="en-US" altLang="zh-CN" sz="2000" baseline="30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2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2</a:t>
            </a:r>
            <a:r>
              <a:rPr lang="en-US" altLang="zh-CN" sz="2000" baseline="30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m+1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) steps, </a:t>
            </a:r>
            <a:r>
              <a:rPr lang="en-US" altLang="zh-CN" sz="2000" dirty="0">
                <a:solidFill>
                  <a:srgbClr val="C0504D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sharp P-complete problem!</a:t>
            </a:r>
          </a:p>
          <a:p>
            <a:pPr marL="268288" indent="-268288">
              <a:lnSpc>
                <a:spcPct val="120000"/>
              </a:lnSpc>
              <a:buClr>
                <a:srgbClr val="C0504D"/>
              </a:buClr>
              <a:buFont typeface="Wingdings 3" panose="05040102010807070707" pitchFamily="18" charset="2"/>
              <a:buChar char=""/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With ~50 input single photons, the complexity will challenge fastest supercomputer today!</a:t>
            </a:r>
          </a:p>
          <a:p>
            <a:pPr indent="268288">
              <a:lnSpc>
                <a:spcPct val="120000"/>
              </a:lnSpc>
              <a:buClr>
                <a:srgbClr val="C0504D"/>
              </a:buClr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[</a:t>
            </a:r>
            <a:r>
              <a:rPr lang="fr-FR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Nat. Phys. 13, 1153 (2017)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/>
                <a:cs typeface="Calibri Light" panose="020F0302020204030204" pitchFamily="34" charset="0"/>
              </a:rPr>
              <a:t>]</a:t>
            </a:r>
            <a:endParaRPr lang="zh-CN" altLang="en-US" sz="2000" dirty="0">
              <a:solidFill>
                <a:prstClr val="black"/>
              </a:solidFill>
              <a:latin typeface="Calibri Light" panose="020F0302020204030204" pitchFamily="34" charset="0"/>
              <a:ea typeface="微软雅黑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7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7"/>
          <p:cNvSpPr>
            <a:spLocks noChangeArrowheads="1"/>
          </p:cNvSpPr>
          <p:nvPr/>
        </p:nvSpPr>
        <p:spPr bwMode="auto">
          <a:xfrm>
            <a:off x="1974080" y="-25202"/>
            <a:ext cx="8208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Calibri Light" panose="020F0302020204030204" pitchFamily="34" charset="0"/>
                <a:ea typeface="黑体" pitchFamily="49" charset="-122"/>
              </a:rPr>
              <a:t>Challenges for large-scale Boson sampling</a:t>
            </a:r>
            <a:endParaRPr lang="zh-CN" altLang="en-US" sz="3200" dirty="0">
              <a:solidFill>
                <a:schemeClr val="bg1"/>
              </a:solidFill>
              <a:latin typeface="Calibri Light" panose="020F0302020204030204" pitchFamily="34" charset="0"/>
              <a:ea typeface="黑体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855" y="682554"/>
            <a:ext cx="4661362" cy="320865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矩形 4"/>
          <p:cNvSpPr/>
          <p:nvPr/>
        </p:nvSpPr>
        <p:spPr>
          <a:xfrm>
            <a:off x="699774" y="1467071"/>
            <a:ext cx="2515140" cy="804259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High efficiency, high indistinguishability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9774" y="4148847"/>
            <a:ext cx="7406455" cy="804259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Multi-mode interferometer with high transmission rate and random matrix—</a:t>
            </a:r>
            <a:r>
              <a:rPr lang="en-US" altLang="zh-CN" sz="2000" dirty="0">
                <a:latin typeface="Calibri Light" panose="020F0302020204030204" pitchFamily="34" charset="0"/>
              </a:rPr>
              <a:t>phase stable, Harr-random matrix, very large mode volume</a:t>
            </a:r>
          </a:p>
        </p:txBody>
      </p:sp>
      <p:sp>
        <p:nvSpPr>
          <p:cNvPr id="10" name="矩形 9"/>
          <p:cNvSpPr/>
          <p:nvPr/>
        </p:nvSpPr>
        <p:spPr>
          <a:xfrm>
            <a:off x="8382461" y="4148847"/>
            <a:ext cx="2901070" cy="804259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High-efficiency and fast single-photon detection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821A7E0-6925-4AE2-B147-786617A388E7}"/>
              </a:ext>
            </a:extLst>
          </p:cNvPr>
          <p:cNvCxnSpPr>
            <a:cxnSpLocks/>
          </p:cNvCxnSpPr>
          <p:nvPr/>
        </p:nvCxnSpPr>
        <p:spPr>
          <a:xfrm flipH="1" flipV="1">
            <a:off x="3323771" y="2068374"/>
            <a:ext cx="1625600" cy="120459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DBBDF98-4433-43C1-9F13-C7EB25C6D16D}"/>
              </a:ext>
            </a:extLst>
          </p:cNvPr>
          <p:cNvCxnSpPr>
            <a:cxnSpLocks/>
          </p:cNvCxnSpPr>
          <p:nvPr/>
        </p:nvCxnSpPr>
        <p:spPr>
          <a:xfrm flipH="1">
            <a:off x="6228405" y="3055257"/>
            <a:ext cx="375596" cy="106839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DB4D8CE-006C-4A0D-A9D1-75854132820C}"/>
              </a:ext>
            </a:extLst>
          </p:cNvPr>
          <p:cNvCxnSpPr>
            <a:cxnSpLocks/>
          </p:cNvCxnSpPr>
          <p:nvPr/>
        </p:nvCxnSpPr>
        <p:spPr>
          <a:xfrm>
            <a:off x="7861416" y="2837543"/>
            <a:ext cx="1739784" cy="128611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8B1F517-2C89-44B2-BAAA-67EFD326B3FF}"/>
              </a:ext>
            </a:extLst>
          </p:cNvPr>
          <p:cNvSpPr txBox="1"/>
          <p:nvPr/>
        </p:nvSpPr>
        <p:spPr>
          <a:xfrm>
            <a:off x="699774" y="5177601"/>
            <a:ext cx="10583757" cy="1534972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268288" marR="0" lvl="0" indent="-268288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Validation of the obtained samples</a:t>
            </a:r>
          </a:p>
          <a:p>
            <a:pPr marL="449263" indent="-180975" algn="just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Calibri Light" panose="020F0302020204030204" pitchFamily="34" charset="0"/>
              </a:rPr>
              <a:t>Unlike Shor’s algorithm where its solution can be efficiently verified</a:t>
            </a:r>
            <a:endParaRPr lang="en-US" altLang="zh-CN" sz="2000" dirty="0">
              <a:latin typeface="Calibri Light" panose="020F0302020204030204" pitchFamily="34" charset="0"/>
            </a:endParaRPr>
          </a:p>
          <a:p>
            <a:pPr marL="449263" indent="-180975" algn="just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 Light" panose="020F0302020204030204" pitchFamily="34" charset="0"/>
              </a:rPr>
              <a:t>F</a:t>
            </a:r>
            <a:r>
              <a:rPr lang="zh-CN" altLang="en-US" sz="2000" dirty="0">
                <a:latin typeface="Calibri Light" panose="020F0302020204030204" pitchFamily="34" charset="0"/>
              </a:rPr>
              <a:t>or </a:t>
            </a:r>
            <a:r>
              <a:rPr lang="en-US" altLang="zh-CN" sz="2000" dirty="0">
                <a:latin typeface="Calibri Light" panose="020F0302020204030204" pitchFamily="34" charset="0"/>
              </a:rPr>
              <a:t>Boson sampling </a:t>
            </a:r>
            <a:r>
              <a:rPr lang="zh-CN" altLang="en-US" sz="2000" dirty="0">
                <a:latin typeface="Calibri Light" panose="020F0302020204030204" pitchFamily="34" charset="0"/>
              </a:rPr>
              <a:t>a full certification of the outcome is strongly conjectured to be intractable for classical computation</a:t>
            </a:r>
            <a:endParaRPr lang="en-US" altLang="zh-CN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62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CE9A8D3-BA11-42B0-A129-57DFD8D5824B}"/>
              </a:ext>
            </a:extLst>
          </p:cNvPr>
          <p:cNvSpPr/>
          <p:nvPr/>
        </p:nvSpPr>
        <p:spPr>
          <a:xfrm>
            <a:off x="1618202" y="0"/>
            <a:ext cx="8955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How to increase the number of manipulated photons?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0A1B9FA-CF34-4C62-9F6F-38A790700E1A}"/>
              </a:ext>
            </a:extLst>
          </p:cNvPr>
          <p:cNvSpPr txBox="1"/>
          <p:nvPr/>
        </p:nvSpPr>
        <p:spPr>
          <a:xfrm>
            <a:off x="1435277" y="781709"/>
            <a:ext cx="925339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Q"/>
            </a:pPr>
            <a:r>
              <a:rPr lang="en-US" altLang="zh-CN" sz="2000" dirty="0">
                <a:latin typeface="Calibri Light" panose="020F0302020204030204" pitchFamily="34" charset="0"/>
              </a:rPr>
              <a:t>To increase number of entangled photons is extremely hard due to probabilistic source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8C3E8C8-636C-41BB-9FCE-BA80D50C1816}"/>
              </a:ext>
            </a:extLst>
          </p:cNvPr>
          <p:cNvSpPr txBox="1"/>
          <p:nvPr/>
        </p:nvSpPr>
        <p:spPr>
          <a:xfrm>
            <a:off x="1435277" y="5170026"/>
            <a:ext cx="5879923" cy="804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000" dirty="0">
                <a:latin typeface="Calibri Light" panose="020F0302020204030204" pitchFamily="34" charset="0"/>
              </a:rPr>
              <a:t>Possible solution: manipulation of multi deterministic single photons emitted from 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quantum dots!</a:t>
            </a:r>
            <a:endParaRPr lang="zh-CN" altLang="en-US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761AA93-C31B-416B-87C0-DBEAAC366FE5}"/>
              </a:ext>
            </a:extLst>
          </p:cNvPr>
          <p:cNvGrpSpPr/>
          <p:nvPr/>
        </p:nvGrpSpPr>
        <p:grpSpPr>
          <a:xfrm>
            <a:off x="7115834" y="1394755"/>
            <a:ext cx="3640183" cy="2868034"/>
            <a:chOff x="7508405" y="1899968"/>
            <a:chExt cx="3640183" cy="286803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AB1BC7-A18A-4935-A47B-4719964568F6}"/>
                </a:ext>
              </a:extLst>
            </p:cNvPr>
            <p:cNvSpPr/>
            <p:nvPr/>
          </p:nvSpPr>
          <p:spPr>
            <a:xfrm>
              <a:off x="7838962" y="1899968"/>
              <a:ext cx="3156762" cy="2055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 algn="just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2"/>
                </a:buClr>
                <a:buSzTx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宋体" panose="02010600030101010101" pitchFamily="2" charset="-122"/>
                  <a:cs typeface="+mn-cs"/>
                </a:rPr>
                <a:t>In 2013:</a:t>
              </a:r>
            </a:p>
            <a:p>
              <a:pPr marL="179388" marR="0" lvl="0" indent="-179388" algn="just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宋体" panose="02010600030101010101" pitchFamily="2" charset="-122"/>
                  <a:cs typeface="+mn-cs"/>
                </a:rPr>
                <a:t>Counts ~600,000/s </a:t>
              </a:r>
            </a:p>
            <a:p>
              <a:pPr marL="179388" marR="0" lvl="0" indent="-179388" algn="just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宋体" panose="02010600030101010101" pitchFamily="2" charset="-122"/>
                  <a:cs typeface="+mn-cs"/>
                </a:rPr>
                <a:t>Indistinguishability ~90%</a:t>
              </a:r>
            </a:p>
            <a:p>
              <a:pPr marL="179388" marR="0" lvl="0" indent="-179388" algn="just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宋体" panose="02010600030101010101" pitchFamily="2" charset="-122"/>
                  <a:cs typeface="+mn-cs"/>
                </a:rPr>
                <a:t>Source efficiency ~0.8%</a:t>
              </a:r>
            </a:p>
            <a:p>
              <a:pPr marL="179388" indent="-179388" algn="just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宋体" panose="02010600030101010101" pitchFamily="2" charset="-122"/>
                  <a:cs typeface="+mn-cs"/>
                </a:rPr>
                <a:t>Circuit efficiency: 10%-30%</a:t>
              </a:r>
            </a:p>
            <a:p>
              <a:pPr marL="179388" indent="-179388" algn="just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宋体" panose="02010600030101010101" pitchFamily="2" charset="-122"/>
                  <a:cs typeface="+mn-cs"/>
                </a:rPr>
                <a:t>Detection efficiency: best 90%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81C86B4-C457-4F74-9AF7-BF4E91760195}"/>
                </a:ext>
              </a:extLst>
            </p:cNvPr>
            <p:cNvSpPr/>
            <p:nvPr/>
          </p:nvSpPr>
          <p:spPr>
            <a:xfrm>
              <a:off x="7979929" y="4172826"/>
              <a:ext cx="2874826" cy="504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宋体" panose="02010600030101010101" pitchFamily="2" charset="-122"/>
                </a:rPr>
                <a:t>50-photon rate </a:t>
              </a:r>
              <a:r>
                <a:rPr kumimoji="0" lang="en-US" altLang="zh-CN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 Light" panose="020F0302020204030204" pitchFamily="34" charset="0"/>
                  <a:ea typeface="宋体" panose="02010600030101010101" pitchFamily="2" charset="-122"/>
                </a:rPr>
                <a:t>~10</a:t>
              </a:r>
              <a:r>
                <a:rPr kumimoji="0" lang="en-US" altLang="zh-CN" sz="2000" i="0" u="none" strike="noStrike" kern="1200" cap="none" spc="0" normalizeH="0" baseline="3000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 Light" panose="020F0302020204030204" pitchFamily="34" charset="0"/>
                  <a:ea typeface="宋体" panose="02010600030101010101" pitchFamily="2" charset="-122"/>
                </a:rPr>
                <a:t>-150</a:t>
              </a:r>
              <a:r>
                <a:rPr kumimoji="0" lang="en-US" altLang="zh-CN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 Light" panose="020F030202020403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宋体" panose="02010600030101010101" pitchFamily="2" charset="-122"/>
                </a:rPr>
                <a:t>Hz</a:t>
              </a:r>
            </a:p>
          </p:txBody>
        </p:sp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5EDFDA56-1616-4B4C-84CF-6D03BF6E840A}"/>
                </a:ext>
              </a:extLst>
            </p:cNvPr>
            <p:cNvSpPr/>
            <p:nvPr/>
          </p:nvSpPr>
          <p:spPr>
            <a:xfrm rot="5400000">
              <a:off x="9233837" y="3854605"/>
              <a:ext cx="332939" cy="551773"/>
            </a:xfrm>
            <a:prstGeom prst="rightArrow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01BFA6E-D5B5-4DAF-AE0C-FB359AE5B27B}"/>
                </a:ext>
              </a:extLst>
            </p:cNvPr>
            <p:cNvSpPr/>
            <p:nvPr/>
          </p:nvSpPr>
          <p:spPr>
            <a:xfrm>
              <a:off x="7508405" y="1905132"/>
              <a:ext cx="3640183" cy="2862870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 Light" panose="020F0302020204030204" pitchFamily="34" charset="0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DAAE3B6F-6703-4493-BDC5-0DD23E0480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214" y="1394755"/>
            <a:ext cx="4911445" cy="32742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2" descr="D:\封底.jpg">
            <a:extLst>
              <a:ext uri="{FF2B5EF4-FFF2-40B4-BE49-F238E27FC236}">
                <a16:creationId xmlns:a16="http://schemas.microsoft.com/office/drawing/2014/main" id="{93D8F3FB-3E80-4D5D-857E-7111D5170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1381" r="-328"/>
          <a:stretch/>
        </p:blipFill>
        <p:spPr bwMode="auto">
          <a:xfrm>
            <a:off x="7396484" y="4391941"/>
            <a:ext cx="3218302" cy="217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4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7"/>
          <p:cNvSpPr>
            <a:spLocks noChangeArrowheads="1"/>
          </p:cNvSpPr>
          <p:nvPr/>
        </p:nvSpPr>
        <p:spPr bwMode="auto">
          <a:xfrm>
            <a:off x="2275973" y="0"/>
            <a:ext cx="76259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49" charset="-122"/>
              </a:rPr>
              <a:t>Check list for a </a:t>
            </a: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49" charset="-122"/>
              </a:rPr>
              <a:t>perfect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49" charset="-122"/>
              </a:rPr>
              <a:t> single-photon source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ea typeface="黑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7528" y="966611"/>
            <a:ext cx="10691051" cy="2310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20000"/>
              </a:lnSpc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22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rPr>
              <a:t>High efficiency </a:t>
            </a:r>
          </a:p>
          <a:p>
            <a:pPr marL="539750" marR="0" lvl="1" indent="-182563" defTabSz="914400" rtl="0" eaLnBrk="1" fontAlgn="base" latinLnBrk="0" hangingPunct="1">
              <a:lnSpc>
                <a:spcPct val="120000"/>
              </a:lnSpc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rPr>
              <a:t>Quantum efficiency: the decay of excited states should predominantly result in an emitted photon</a:t>
            </a:r>
          </a:p>
          <a:p>
            <a:pPr marL="539750" marR="0" lvl="1" indent="-182563" defTabSz="914400" rtl="0" eaLnBrk="1" fontAlgn="base" latinLnBrk="0" hangingPunct="1">
              <a:lnSpc>
                <a:spcPct val="120000"/>
              </a:lnSpc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rPr>
              <a:t>Deterministic generation: upon a pulsed excitation, the source should deterministically emit one photon in a push-button fashion</a:t>
            </a:r>
          </a:p>
          <a:p>
            <a:pPr marL="539750" marR="0" lvl="1" indent="-182563" defTabSz="914400" rtl="0" eaLnBrk="1" fontAlgn="base" latinLnBrk="0" hangingPunct="1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rPr>
              <a:t>High collection efficiency: the radiated photons should be extracted with a high efficiency to a single spatial mode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686A4AA-9DF5-4658-8AB2-A52E1CDCFB03}"/>
              </a:ext>
            </a:extLst>
          </p:cNvPr>
          <p:cNvGrpSpPr/>
          <p:nvPr/>
        </p:nvGrpSpPr>
        <p:grpSpPr>
          <a:xfrm>
            <a:off x="2900450" y="5946612"/>
            <a:ext cx="8131691" cy="228027"/>
            <a:chOff x="2900450" y="5946612"/>
            <a:chExt cx="8131691" cy="228027"/>
          </a:xfrm>
        </p:grpSpPr>
        <p:sp>
          <p:nvSpPr>
            <p:cNvPr id="54" name="椭圆 53"/>
            <p:cNvSpPr/>
            <p:nvPr/>
          </p:nvSpPr>
          <p:spPr>
            <a:xfrm>
              <a:off x="2900450" y="594661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3400163" y="594661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3855235" y="594661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4491304" y="5946612"/>
              <a:ext cx="228027" cy="22802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5014059" y="594661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5643432" y="594661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6068723" y="5946612"/>
              <a:ext cx="228027" cy="22802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6579536" y="594661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7130821" y="594661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7731664" y="594661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8157614" y="5946612"/>
              <a:ext cx="228027" cy="22802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8814942" y="594661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9244430" y="594661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9687883" y="5946612"/>
              <a:ext cx="228027" cy="22802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10299094" y="594661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10804114" y="594661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D984ED27-EADB-4BE7-A58E-20E460F822E0}"/>
              </a:ext>
            </a:extLst>
          </p:cNvPr>
          <p:cNvGrpSpPr/>
          <p:nvPr/>
        </p:nvGrpSpPr>
        <p:grpSpPr>
          <a:xfrm>
            <a:off x="2978681" y="1091539"/>
            <a:ext cx="8117291" cy="228027"/>
            <a:chOff x="3100028" y="1196042"/>
            <a:chExt cx="8117291" cy="228027"/>
          </a:xfrm>
        </p:grpSpPr>
        <p:sp>
          <p:nvSpPr>
            <p:cNvPr id="70" name="椭圆 69"/>
            <p:cNvSpPr/>
            <p:nvPr/>
          </p:nvSpPr>
          <p:spPr>
            <a:xfrm>
              <a:off x="3100028" y="119604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3599741" y="1196042"/>
              <a:ext cx="228027" cy="228027"/>
            </a:xfrm>
            <a:prstGeom prst="ellips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4126821" y="119604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4670229" y="1196042"/>
              <a:ext cx="228027" cy="228027"/>
            </a:xfrm>
            <a:prstGeom prst="ellips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5213637" y="1196042"/>
              <a:ext cx="228027" cy="228027"/>
            </a:xfrm>
            <a:prstGeom prst="ellips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5748881" y="1196042"/>
              <a:ext cx="228027" cy="228027"/>
            </a:xfrm>
            <a:prstGeom prst="ellips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6268301" y="1196042"/>
              <a:ext cx="228027" cy="228027"/>
            </a:xfrm>
            <a:prstGeom prst="ellips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6773321" y="119604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7315999" y="1196042"/>
              <a:ext cx="228027" cy="228027"/>
            </a:xfrm>
            <a:prstGeom prst="ellips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7815712" y="119604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8342792" y="1196042"/>
              <a:ext cx="228027" cy="228027"/>
            </a:xfrm>
            <a:prstGeom prst="ellips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8886200" y="1196042"/>
              <a:ext cx="228027" cy="228027"/>
            </a:xfrm>
            <a:prstGeom prst="ellips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9429608" y="1196042"/>
              <a:ext cx="228027" cy="228027"/>
            </a:xfrm>
            <a:prstGeom prst="ellips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9964852" y="1196042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10484272" y="1196042"/>
              <a:ext cx="228027" cy="228027"/>
            </a:xfrm>
            <a:prstGeom prst="ellips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10989292" y="1196042"/>
              <a:ext cx="228027" cy="228027"/>
            </a:xfrm>
            <a:prstGeom prst="ellips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5E6584-A369-4FFC-BF45-80D311D35F0D}"/>
              </a:ext>
            </a:extLst>
          </p:cNvPr>
          <p:cNvGrpSpPr/>
          <p:nvPr/>
        </p:nvGrpSpPr>
        <p:grpSpPr>
          <a:xfrm>
            <a:off x="2900450" y="4192679"/>
            <a:ext cx="8258983" cy="231831"/>
            <a:chOff x="3100028" y="4218907"/>
            <a:chExt cx="8258983" cy="231831"/>
          </a:xfrm>
        </p:grpSpPr>
        <p:sp>
          <p:nvSpPr>
            <p:cNvPr id="31" name="椭圆 30"/>
            <p:cNvSpPr/>
            <p:nvPr/>
          </p:nvSpPr>
          <p:spPr>
            <a:xfrm>
              <a:off x="3100028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599741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4126821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670229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213637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5748881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6268301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6773321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337732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7837445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8364525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8907933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9451341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9986585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10506005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1011025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735725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6392007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7449781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7944217" y="422271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9018824" y="4220721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11130984" y="4218907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8047390" y="4218907"/>
              <a:ext cx="228027" cy="2280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C21CC4C-A8A4-4E19-8908-ACFA77C299DC}"/>
              </a:ext>
            </a:extLst>
          </p:cNvPr>
          <p:cNvGrpSpPr/>
          <p:nvPr/>
        </p:nvGrpSpPr>
        <p:grpSpPr>
          <a:xfrm>
            <a:off x="3351390" y="4060071"/>
            <a:ext cx="7888178" cy="493242"/>
            <a:chOff x="3540323" y="4091256"/>
            <a:chExt cx="7888178" cy="493242"/>
          </a:xfrm>
        </p:grpSpPr>
        <p:sp>
          <p:nvSpPr>
            <p:cNvPr id="14" name="乘号 13">
              <a:extLst>
                <a:ext uri="{FF2B5EF4-FFF2-40B4-BE49-F238E27FC236}">
                  <a16:creationId xmlns:a16="http://schemas.microsoft.com/office/drawing/2014/main" id="{1F5BBE56-8C1C-4488-97E9-1C9A0D7994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0323" y="4091257"/>
              <a:ext cx="483325" cy="483325"/>
            </a:xfrm>
            <a:prstGeom prst="mathMultiply">
              <a:avLst>
                <a:gd name="adj1" fmla="val 7824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3" name="乘号 92">
              <a:extLst>
                <a:ext uri="{FF2B5EF4-FFF2-40B4-BE49-F238E27FC236}">
                  <a16:creationId xmlns:a16="http://schemas.microsoft.com/office/drawing/2014/main" id="{A55C2DCB-A8A6-4AB2-82C8-D33935610E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3655" y="4091256"/>
              <a:ext cx="483325" cy="483325"/>
            </a:xfrm>
            <a:prstGeom prst="mathMultiply">
              <a:avLst>
                <a:gd name="adj1" fmla="val 7824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4" name="乘号 93">
              <a:extLst>
                <a:ext uri="{FF2B5EF4-FFF2-40B4-BE49-F238E27FC236}">
                  <a16:creationId xmlns:a16="http://schemas.microsoft.com/office/drawing/2014/main" id="{EC73BAFD-38CD-4170-BE64-6C59112DB9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1899" y="4091256"/>
              <a:ext cx="483325" cy="483325"/>
            </a:xfrm>
            <a:prstGeom prst="mathMultiply">
              <a:avLst>
                <a:gd name="adj1" fmla="val 7824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5" name="乘号 94">
              <a:extLst>
                <a:ext uri="{FF2B5EF4-FFF2-40B4-BE49-F238E27FC236}">
                  <a16:creationId xmlns:a16="http://schemas.microsoft.com/office/drawing/2014/main" id="{4E2619F7-8397-4F20-806E-11CBDF7E0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11954" y="4097466"/>
              <a:ext cx="483325" cy="483325"/>
            </a:xfrm>
            <a:prstGeom prst="mathMultiply">
              <a:avLst>
                <a:gd name="adj1" fmla="val 7824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6" name="乘号 95">
              <a:extLst>
                <a:ext uri="{FF2B5EF4-FFF2-40B4-BE49-F238E27FC236}">
                  <a16:creationId xmlns:a16="http://schemas.microsoft.com/office/drawing/2014/main" id="{9B1D140D-B67D-481E-A360-A05214AF99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37511" y="4093837"/>
              <a:ext cx="483325" cy="483325"/>
            </a:xfrm>
            <a:prstGeom prst="mathMultiply">
              <a:avLst>
                <a:gd name="adj1" fmla="val 7824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7" name="乘号 96">
              <a:extLst>
                <a:ext uri="{FF2B5EF4-FFF2-40B4-BE49-F238E27FC236}">
                  <a16:creationId xmlns:a16="http://schemas.microsoft.com/office/drawing/2014/main" id="{8C0C6033-D58B-46A0-B985-AF7428B923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45176" y="4101173"/>
              <a:ext cx="483325" cy="483325"/>
            </a:xfrm>
            <a:prstGeom prst="mathMultiply">
              <a:avLst>
                <a:gd name="adj1" fmla="val 7824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99" name="文本框 98">
            <a:extLst>
              <a:ext uri="{FF2B5EF4-FFF2-40B4-BE49-F238E27FC236}">
                <a16:creationId xmlns:a16="http://schemas.microsoft.com/office/drawing/2014/main" id="{E1A1A330-34E5-4EA6-BFD7-AF3D6E4EEBA6}"/>
              </a:ext>
            </a:extLst>
          </p:cNvPr>
          <p:cNvSpPr txBox="1"/>
          <p:nvPr/>
        </p:nvSpPr>
        <p:spPr>
          <a:xfrm>
            <a:off x="655468" y="4786921"/>
            <a:ext cx="10643111" cy="84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marR="0" lvl="0" indent="-268288" defTabSz="914400" rtl="0" eaLnBrk="1" fontAlgn="base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zh-CN" sz="22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+mn-cs"/>
              </a:rPr>
              <a:t>3. High indistinguishability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+mn-cs"/>
              </a:rPr>
              <a:t>—individual photons emitted at different trials should be quantum mechanically identical in all degree of freedom (time, frequency etc.)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6E1B568-1250-439B-812C-8B2B02410382}"/>
              </a:ext>
            </a:extLst>
          </p:cNvPr>
          <p:cNvGrpSpPr/>
          <p:nvPr/>
        </p:nvGrpSpPr>
        <p:grpSpPr>
          <a:xfrm>
            <a:off x="4363521" y="5821253"/>
            <a:ext cx="5691515" cy="483325"/>
            <a:chOff x="4363521" y="5821253"/>
            <a:chExt cx="5691515" cy="483325"/>
          </a:xfrm>
        </p:grpSpPr>
        <p:sp>
          <p:nvSpPr>
            <p:cNvPr id="100" name="乘号 99">
              <a:extLst>
                <a:ext uri="{FF2B5EF4-FFF2-40B4-BE49-F238E27FC236}">
                  <a16:creationId xmlns:a16="http://schemas.microsoft.com/office/drawing/2014/main" id="{B674ED89-94B0-407F-A348-CB1BDA34A1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3521" y="5821253"/>
              <a:ext cx="483325" cy="483325"/>
            </a:xfrm>
            <a:prstGeom prst="mathMultiply">
              <a:avLst>
                <a:gd name="adj1" fmla="val 7824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1" name="乘号 100">
              <a:extLst>
                <a:ext uri="{FF2B5EF4-FFF2-40B4-BE49-F238E27FC236}">
                  <a16:creationId xmlns:a16="http://schemas.microsoft.com/office/drawing/2014/main" id="{2063CC7B-8D9C-493A-8814-EE959555D2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3054" y="5821253"/>
              <a:ext cx="483325" cy="483325"/>
            </a:xfrm>
            <a:prstGeom prst="mathMultiply">
              <a:avLst>
                <a:gd name="adj1" fmla="val 7824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2" name="乘号 101">
              <a:extLst>
                <a:ext uri="{FF2B5EF4-FFF2-40B4-BE49-F238E27FC236}">
                  <a16:creationId xmlns:a16="http://schemas.microsoft.com/office/drawing/2014/main" id="{60947B07-A1ED-4636-A9CB-6F151D3461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9964" y="5821253"/>
              <a:ext cx="483325" cy="483325"/>
            </a:xfrm>
            <a:prstGeom prst="mathMultiply">
              <a:avLst>
                <a:gd name="adj1" fmla="val 7824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3" name="乘号 102">
              <a:extLst>
                <a:ext uri="{FF2B5EF4-FFF2-40B4-BE49-F238E27FC236}">
                  <a16:creationId xmlns:a16="http://schemas.microsoft.com/office/drawing/2014/main" id="{EE576ED4-42E3-443F-A767-9ECCF8F213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1711" y="5821253"/>
              <a:ext cx="483325" cy="483325"/>
            </a:xfrm>
            <a:prstGeom prst="mathMultiply">
              <a:avLst>
                <a:gd name="adj1" fmla="val 7824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105" name="文本框 104">
            <a:extLst>
              <a:ext uri="{FF2B5EF4-FFF2-40B4-BE49-F238E27FC236}">
                <a16:creationId xmlns:a16="http://schemas.microsoft.com/office/drawing/2014/main" id="{CF0771BB-A2A7-4653-9394-02A46B80A0EF}"/>
              </a:ext>
            </a:extLst>
          </p:cNvPr>
          <p:cNvSpPr txBox="1"/>
          <p:nvPr/>
        </p:nvSpPr>
        <p:spPr>
          <a:xfrm>
            <a:off x="655468" y="3429000"/>
            <a:ext cx="9195983" cy="47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+mn-cs"/>
              </a:rPr>
              <a:t>2. High purity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+mn-cs"/>
              </a:rPr>
              <a:t>—the emission should have a vanishing multi-photon probability, G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+mn-cs"/>
              </a:rPr>
              <a:t>(0)=0</a:t>
            </a:r>
          </a:p>
        </p:txBody>
      </p:sp>
    </p:spTree>
    <p:extLst>
      <p:ext uri="{BB962C8B-B14F-4D97-AF65-F5344CB8AC3E}">
        <p14:creationId xmlns:p14="http://schemas.microsoft.com/office/powerpoint/2010/main" val="7875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/>
          <a:srcRect l="-1" r="1109" b="15181"/>
          <a:stretch/>
        </p:blipFill>
        <p:spPr>
          <a:xfrm>
            <a:off x="6859824" y="2118067"/>
            <a:ext cx="4781859" cy="3347578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290119" y="28575"/>
            <a:ext cx="7611762" cy="647700"/>
          </a:xfrm>
        </p:spPr>
        <p:txBody>
          <a:bodyPr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ea typeface="黑体" pitchFamily="49" charset="-122"/>
              </a:rPr>
              <a:t>Resonant excitation of a single quantum dot</a:t>
            </a:r>
            <a:endParaRPr lang="zh-CN" altLang="en-US" sz="3200" dirty="0">
              <a:solidFill>
                <a:schemeClr val="bg1"/>
              </a:solidFill>
              <a:ea typeface="黑体" pitchFamily="49" charset="-122"/>
            </a:endParaRPr>
          </a:p>
        </p:txBody>
      </p:sp>
      <p:sp>
        <p:nvSpPr>
          <p:cNvPr id="18" name="圆角矩形 17"/>
          <p:cNvSpPr/>
          <p:nvPr/>
        </p:nvSpPr>
        <p:spPr bwMode="auto">
          <a:xfrm>
            <a:off x="4916988" y="2404305"/>
            <a:ext cx="792088" cy="7200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3E72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Arial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4931736" y="4649826"/>
            <a:ext cx="792088" cy="45719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3E72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Arial"/>
            </a:endParaRPr>
          </a:p>
        </p:txBody>
      </p:sp>
      <p:sp>
        <p:nvSpPr>
          <p:cNvPr id="20" name="上下箭头 19"/>
          <p:cNvSpPr/>
          <p:nvPr/>
        </p:nvSpPr>
        <p:spPr bwMode="auto">
          <a:xfrm>
            <a:off x="5017412" y="2420785"/>
            <a:ext cx="345832" cy="2289508"/>
          </a:xfrm>
          <a:prstGeom prst="upDownArrow">
            <a:avLst>
              <a:gd name="adj1" fmla="val 50000"/>
              <a:gd name="adj2" fmla="val 74086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3E72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Arial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96" t="41426" r="40221" b="23683"/>
          <a:stretch/>
        </p:blipFill>
        <p:spPr bwMode="auto">
          <a:xfrm rot="21418540">
            <a:off x="5216484" y="2529037"/>
            <a:ext cx="935176" cy="207074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矩形 21"/>
          <p:cNvSpPr/>
          <p:nvPr/>
        </p:nvSpPr>
        <p:spPr>
          <a:xfrm>
            <a:off x="3603901" y="5987908"/>
            <a:ext cx="4984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He </a:t>
            </a:r>
            <a:r>
              <a:rPr kumimoji="0" lang="en-US" altLang="zh-CN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et al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lang="en-US" altLang="zh-CN" sz="2000" dirty="0">
                <a:latin typeface="Calibri Light" panose="020F03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 Nature Nanotechnology 8, 213 (2013)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28" y="3356889"/>
            <a:ext cx="385003" cy="376263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943767" y="4912221"/>
            <a:ext cx="2802273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itchFamily="34" charset="0"/>
              </a:rPr>
              <a:t>Deterministic drive</a:t>
            </a:r>
            <a:endParaRPr kumimoji="0" lang="zh-CN" altLang="en-US" i="0" u="sng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011633" y="1945526"/>
            <a:ext cx="2933177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itchFamily="34" charset="0"/>
              </a:rPr>
              <a:t>Coherent drive,</a:t>
            </a:r>
            <a:r>
              <a:rPr kumimoji="0" lang="en-US" altLang="zh-CN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itchFamily="34" charset="0"/>
              </a:rPr>
              <a:t>no time jitter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E6E0CD0-06E4-414C-8FBF-87E05866FB66}"/>
              </a:ext>
            </a:extLst>
          </p:cNvPr>
          <p:cNvSpPr txBox="1"/>
          <p:nvPr/>
        </p:nvSpPr>
        <p:spPr>
          <a:xfrm>
            <a:off x="1777335" y="1056744"/>
            <a:ext cx="3752151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200" baseline="0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Pulsed resonance fluorescence</a:t>
            </a:r>
            <a:endParaRPr lang="zh-CN" altLang="en-US" sz="2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EB64631-9577-4C00-8755-A83C5D0C51BC}"/>
              </a:ext>
            </a:extLst>
          </p:cNvPr>
          <p:cNvSpPr txBox="1"/>
          <p:nvPr/>
        </p:nvSpPr>
        <p:spPr>
          <a:xfrm>
            <a:off x="6662516" y="1051762"/>
            <a:ext cx="304839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200" baseline="0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99.5% indistinguishability</a:t>
            </a:r>
            <a:endParaRPr lang="zh-CN" altLang="en-US" sz="2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39A38AEB-165F-47C6-BB54-8EDFA3A8AC7F}"/>
              </a:ext>
            </a:extLst>
          </p:cNvPr>
          <p:cNvSpPr/>
          <p:nvPr/>
        </p:nvSpPr>
        <p:spPr>
          <a:xfrm>
            <a:off x="5844659" y="1075350"/>
            <a:ext cx="502681" cy="38371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B82D75F-A7A4-436B-B158-842A01DEB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0" y="2444354"/>
            <a:ext cx="3395256" cy="145277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A64588-8DF9-4716-BF80-822B4AE18CDB}"/>
              </a:ext>
            </a:extLst>
          </p:cNvPr>
          <p:cNvSpPr txBox="1"/>
          <p:nvPr/>
        </p:nvSpPr>
        <p:spPr>
          <a:xfrm>
            <a:off x="839846" y="4006522"/>
            <a:ext cx="2964273" cy="8042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dirty="0">
                <a:latin typeface="Calibri Light" panose="020F0302020204030204" pitchFamily="34" charset="0"/>
              </a:rPr>
              <a:t>Quantum dots:</a:t>
            </a:r>
          </a:p>
          <a:p>
            <a:pPr algn="just">
              <a:lnSpc>
                <a:spcPct val="120000"/>
              </a:lnSpc>
            </a:pPr>
            <a:r>
              <a:rPr lang="en-US" altLang="zh-CN" sz="2000" dirty="0" err="1">
                <a:latin typeface="Calibri Light" panose="020F0302020204030204" pitchFamily="34" charset="0"/>
              </a:rPr>
              <a:t>InGaAs</a:t>
            </a:r>
            <a:r>
              <a:rPr lang="en-US" altLang="zh-CN" sz="2000" dirty="0">
                <a:latin typeface="Calibri Light" panose="020F0302020204030204" pitchFamily="34" charset="0"/>
              </a:rPr>
              <a:t> embedded in GaAs 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44007" y="1759846"/>
            <a:ext cx="10436872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zh-CN" sz="2400" kern="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All the classical encryption methods that depend on computational  complexity, </a:t>
            </a:r>
            <a:r>
              <a:rPr lang="en-US" altLang="zh-CN" sz="24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can be cracked in principle!</a:t>
            </a:r>
          </a:p>
        </p:txBody>
      </p:sp>
      <p:sp>
        <p:nvSpPr>
          <p:cNvPr id="3" name="矩形 2"/>
          <p:cNvSpPr/>
          <p:nvPr/>
        </p:nvSpPr>
        <p:spPr>
          <a:xfrm>
            <a:off x="944007" y="3429000"/>
            <a:ext cx="10436872" cy="1380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 Light" panose="020F0302020204030204" pitchFamily="34" charset="0"/>
                <a:ea typeface="仿宋" panose="02010609060101010101" pitchFamily="49" charset="-122"/>
                <a:cs typeface="Times New Roman" panose="02020603050405020304" pitchFamily="18" charset="0"/>
              </a:rPr>
              <a:t>“……human ingenuity cannot concoct a cipher which human ingenuity cannot resolve”</a:t>
            </a:r>
          </a:p>
          <a:p>
            <a:pPr lvl="0" algn="r">
              <a:lnSpc>
                <a:spcPct val="12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 Light" panose="020F0302020204030204" pitchFamily="34" charset="0"/>
                <a:ea typeface="仿宋" panose="02010609060101010101" pitchFamily="49" charset="-122"/>
                <a:cs typeface="Times New Roman" panose="02020603050405020304" pitchFamily="18" charset="0"/>
              </a:rPr>
              <a:t>—</a:t>
            </a:r>
            <a:r>
              <a:rPr lang="en-US" altLang="zh-CN" sz="2400" i="1" dirty="0">
                <a:solidFill>
                  <a:prstClr val="black"/>
                </a:solidFill>
                <a:latin typeface="Calibri Light" panose="020F0302020204030204" pitchFamily="34" charset="0"/>
                <a:ea typeface="仿宋" panose="02010609060101010101" pitchFamily="49" charset="-122"/>
                <a:cs typeface="Times New Roman" panose="02020603050405020304" pitchFamily="18" charset="0"/>
              </a:rPr>
              <a:t>A few words on secret writing</a:t>
            </a:r>
            <a:r>
              <a:rPr lang="en-US" altLang="zh-CN" sz="2400" dirty="0">
                <a:solidFill>
                  <a:prstClr val="black"/>
                </a:solidFill>
                <a:latin typeface="Calibri Light" panose="020F0302020204030204" pitchFamily="34" charset="0"/>
                <a:ea typeface="仿宋" panose="02010609060101010101" pitchFamily="49" charset="-122"/>
                <a:cs typeface="Times New Roman" panose="02020603050405020304" pitchFamily="18" charset="0"/>
              </a:rPr>
              <a:t>, Edgar Alan Poe (1841) </a:t>
            </a:r>
            <a:endParaRPr lang="zh-CN" altLang="en-US" sz="2400" dirty="0">
              <a:solidFill>
                <a:prstClr val="black"/>
              </a:solidFill>
              <a:latin typeface="Calibri Light" panose="020F0302020204030204" pitchFamily="34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5410" y="0"/>
            <a:ext cx="5481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Challenges: information security</a:t>
            </a:r>
          </a:p>
        </p:txBody>
      </p:sp>
    </p:spTree>
    <p:extLst>
      <p:ext uri="{BB962C8B-B14F-4D97-AF65-F5344CB8AC3E}">
        <p14:creationId xmlns:p14="http://schemas.microsoft.com/office/powerpoint/2010/main" val="7631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9" t="92604" r="41823"/>
          <a:stretch>
            <a:fillRect/>
          </a:stretch>
        </p:blipFill>
        <p:spPr bwMode="auto">
          <a:xfrm>
            <a:off x="1558926" y="6265863"/>
            <a:ext cx="27733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19761" y="0"/>
            <a:ext cx="10952477" cy="647700"/>
          </a:xfrm>
        </p:spPr>
        <p:txBody>
          <a:bodyPr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ea typeface="黑体" pitchFamily="49" charset="-122"/>
              </a:rPr>
              <a:t>Efficient single photons quantum dot-</a:t>
            </a:r>
            <a:r>
              <a:rPr lang="en-US" altLang="zh-CN" sz="3200" dirty="0" err="1">
                <a:solidFill>
                  <a:schemeClr val="bg1"/>
                </a:solidFill>
                <a:ea typeface="黑体" pitchFamily="49" charset="-122"/>
              </a:rPr>
              <a:t>microcavity</a:t>
            </a:r>
            <a:endParaRPr lang="zh-CN" altLang="en-US" sz="3200" dirty="0">
              <a:solidFill>
                <a:schemeClr val="bg1"/>
              </a:solidFill>
              <a:ea typeface="黑体" pitchFamily="49" charset="-122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0" y="6093296"/>
            <a:ext cx="12192000" cy="7647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3E72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Arial"/>
            </a:endParaRPr>
          </a:p>
        </p:txBody>
      </p:sp>
      <p:sp>
        <p:nvSpPr>
          <p:cNvPr id="13" name="矩形 11"/>
          <p:cNvSpPr>
            <a:spLocks noChangeArrowheads="1"/>
          </p:cNvSpPr>
          <p:nvPr/>
        </p:nvSpPr>
        <p:spPr bwMode="auto">
          <a:xfrm>
            <a:off x="234219" y="5691849"/>
            <a:ext cx="4774724" cy="88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Ding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et al.,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PRL 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116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, 020401 (2016)</a:t>
            </a:r>
          </a:p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Wang </a:t>
            </a:r>
            <a:r>
              <a:rPr kumimoji="0" lang="da-DK" altLang="zh-CN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et al</a:t>
            </a:r>
            <a:r>
              <a:rPr kumimoji="0" lang="da-DK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., Nature Photonics 13, 770 (2019)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3748138" y="1414611"/>
            <a:ext cx="288033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3E72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Arial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89" y="986516"/>
            <a:ext cx="3389614" cy="453713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433397" y="4994242"/>
            <a:ext cx="360040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9382" y="5039961"/>
            <a:ext cx="660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1 </a:t>
            </a:r>
            <a:r>
              <a:rPr kumimoji="0" lang="el-GR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Times New Roman" panose="02020603050405020304" pitchFamily="18" charset="0"/>
              </a:rPr>
              <a:t>μ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m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Arial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8" r="31264" b="2903"/>
          <a:stretch/>
        </p:blipFill>
        <p:spPr>
          <a:xfrm>
            <a:off x="5137918" y="2301860"/>
            <a:ext cx="1578240" cy="379143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B9B75D1-6F5F-40CD-96FE-805953A7E9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543" y="2116514"/>
            <a:ext cx="4207220" cy="40796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94EFECA-9C09-4172-8E94-DA9F2B9DF058}"/>
              </a:ext>
            </a:extLst>
          </p:cNvPr>
          <p:cNvSpPr txBox="1"/>
          <p:nvPr/>
        </p:nvSpPr>
        <p:spPr>
          <a:xfrm>
            <a:off x="4171528" y="875918"/>
            <a:ext cx="4570005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200" baseline="0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Coherent drive + Purcell enhancement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6B7ADC1-1DD9-4773-83E5-0632AC53A0FB}"/>
              </a:ext>
            </a:extLst>
          </p:cNvPr>
          <p:cNvSpPr txBox="1"/>
          <p:nvPr/>
        </p:nvSpPr>
        <p:spPr>
          <a:xfrm>
            <a:off x="4982018" y="1610497"/>
            <a:ext cx="6314873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200" baseline="0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Both high extraction efficiency and indistinguishability</a:t>
            </a:r>
            <a:endParaRPr lang="zh-CN" altLang="en-US" sz="2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2770BC12-5A5A-477B-A4E9-0FE3D0A53798}"/>
              </a:ext>
            </a:extLst>
          </p:cNvPr>
          <p:cNvSpPr/>
          <p:nvPr/>
        </p:nvSpPr>
        <p:spPr>
          <a:xfrm>
            <a:off x="4257754" y="1634085"/>
            <a:ext cx="502681" cy="38371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>
          <a:xfrm>
            <a:off x="1713499" y="1"/>
            <a:ext cx="8765003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marL="0" marR="0" lvl="0" indent="0" algn="ctr" defTabSz="5500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Prototype quantum computer for Boson sampling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994" y="980894"/>
            <a:ext cx="3900394" cy="266630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57196" y="4614209"/>
            <a:ext cx="6508685" cy="136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5-photon Boson sampling machine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Wang </a:t>
            </a:r>
            <a:r>
              <a:rPr kumimoji="0" lang="en-US" altLang="zh-C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et al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., Nature Photonics 11, 365 (2017)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Provably faster than ENIAC and TRADIC for the first time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7B761B4-919F-4A92-8C1A-59BB4AC10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81" y="3855480"/>
            <a:ext cx="4114507" cy="266630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5DD5EB3-FDE7-4A0A-9E21-394851E56A7F}"/>
              </a:ext>
            </a:extLst>
          </p:cNvPr>
          <p:cNvSpPr txBox="1"/>
          <p:nvPr/>
        </p:nvSpPr>
        <p:spPr>
          <a:xfrm>
            <a:off x="7500989" y="2370265"/>
            <a:ext cx="168790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Fugaku</a:t>
            </a:r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zh-CN" sz="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(supercomputer No. 1)</a:t>
            </a:r>
          </a:p>
        </p:txBody>
      </p:sp>
      <p:cxnSp>
        <p:nvCxnSpPr>
          <p:cNvPr id="12" name="直接箭头连接符 11"/>
          <p:cNvCxnSpPr>
            <a:cxnSpLocks/>
          </p:cNvCxnSpPr>
          <p:nvPr/>
        </p:nvCxnSpPr>
        <p:spPr>
          <a:xfrm flipH="1" flipV="1">
            <a:off x="6830786" y="5980289"/>
            <a:ext cx="779663" cy="143131"/>
          </a:xfrm>
          <a:prstGeom prst="straightConnector1">
            <a:avLst/>
          </a:prstGeom>
          <a:ln w="28575">
            <a:solidFill>
              <a:schemeClr val="accent6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62026E01-F16F-475C-9206-227328CB3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3867">
            <a:off x="554513" y="967677"/>
            <a:ext cx="6290992" cy="311194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E095859-3851-44FF-96BC-F6D6C0E9EF2E}"/>
              </a:ext>
            </a:extLst>
          </p:cNvPr>
          <p:cNvSpPr txBox="1"/>
          <p:nvPr/>
        </p:nvSpPr>
        <p:spPr>
          <a:xfrm>
            <a:off x="7386240" y="4763984"/>
            <a:ext cx="168790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Fugaku</a:t>
            </a:r>
            <a:endParaRPr lang="en-US" altLang="zh-CN" sz="1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zh-CN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(supercomputer No. 1)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5703F2D-0F4D-4CBB-98FD-61AF27DA472E}"/>
              </a:ext>
            </a:extLst>
          </p:cNvPr>
          <p:cNvSpPr txBox="1"/>
          <p:nvPr/>
        </p:nvSpPr>
        <p:spPr>
          <a:xfrm>
            <a:off x="692781" y="3508941"/>
            <a:ext cx="2235477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chemeClr val="accent2"/>
                </a:solidFill>
                <a:latin typeface="Calibri Light" panose="020F0302020204030204" pitchFamily="34" charset="0"/>
              </a:rPr>
              <a:t>low-loss multi-photon interferometer</a:t>
            </a:r>
            <a:endParaRPr lang="zh-CN" altLang="en-US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245AD5A6-F810-43DF-82D6-F7630A489574}"/>
              </a:ext>
            </a:extLst>
          </p:cNvPr>
          <p:cNvSpPr/>
          <p:nvPr/>
        </p:nvSpPr>
        <p:spPr>
          <a:xfrm rot="10800000">
            <a:off x="5584371" y="2946756"/>
            <a:ext cx="250371" cy="536784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757E3A0-0AAD-49F3-BC80-4CF2F186C584}"/>
              </a:ext>
            </a:extLst>
          </p:cNvPr>
          <p:cNvSpPr txBox="1"/>
          <p:nvPr/>
        </p:nvSpPr>
        <p:spPr>
          <a:xfrm>
            <a:off x="4283458" y="3504451"/>
            <a:ext cx="2113713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chemeClr val="accent2"/>
                </a:solidFill>
                <a:latin typeface="Calibri Light" panose="020F0302020204030204" pitchFamily="34" charset="0"/>
              </a:rPr>
              <a:t>high-efficient single-photon source </a:t>
            </a:r>
            <a:endParaRPr lang="zh-CN" altLang="en-US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9E2B3B2-9892-4395-B4FC-78E39390E272}"/>
              </a:ext>
            </a:extLst>
          </p:cNvPr>
          <p:cNvSpPr txBox="1"/>
          <p:nvPr/>
        </p:nvSpPr>
        <p:spPr>
          <a:xfrm>
            <a:off x="1925298" y="799725"/>
            <a:ext cx="3549421" cy="400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chemeClr val="accent2"/>
                </a:solidFill>
                <a:latin typeface="Calibri Light" panose="020F0302020204030204" pitchFamily="34" charset="0"/>
              </a:rPr>
              <a:t>single-photon switch </a:t>
            </a:r>
            <a:endParaRPr lang="zh-CN" altLang="en-US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72A3063D-8EFD-451E-B922-18513F5281C4}"/>
              </a:ext>
            </a:extLst>
          </p:cNvPr>
          <p:cNvSpPr/>
          <p:nvPr/>
        </p:nvSpPr>
        <p:spPr>
          <a:xfrm>
            <a:off x="1621366" y="778582"/>
            <a:ext cx="250371" cy="536784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38044D-E9F8-45AB-BD49-16A5A95C770B}"/>
              </a:ext>
            </a:extLst>
          </p:cNvPr>
          <p:cNvSpPr/>
          <p:nvPr/>
        </p:nvSpPr>
        <p:spPr>
          <a:xfrm rot="1300503">
            <a:off x="1364954" y="2537675"/>
            <a:ext cx="984597" cy="407765"/>
          </a:xfrm>
          <a:prstGeom prst="rect">
            <a:avLst/>
          </a:prstGeom>
          <a:solidFill>
            <a:srgbClr val="FFF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1EC7314E-A8DF-4848-86D9-36D5A91F678E}"/>
              </a:ext>
            </a:extLst>
          </p:cNvPr>
          <p:cNvSpPr/>
          <p:nvPr/>
        </p:nvSpPr>
        <p:spPr>
          <a:xfrm rot="10800000">
            <a:off x="1904999" y="2972156"/>
            <a:ext cx="250371" cy="536784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29AB009-7D7D-4748-9E7B-7B80A4DA02FB}"/>
              </a:ext>
            </a:extLst>
          </p:cNvPr>
          <p:cNvSpPr/>
          <p:nvPr/>
        </p:nvSpPr>
        <p:spPr>
          <a:xfrm rot="21443137">
            <a:off x="3702641" y="2898331"/>
            <a:ext cx="984597" cy="147651"/>
          </a:xfrm>
          <a:prstGeom prst="rect">
            <a:avLst/>
          </a:prstGeom>
          <a:solidFill>
            <a:srgbClr val="B0D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6" name="流程图: 数据 5">
            <a:extLst>
              <a:ext uri="{FF2B5EF4-FFF2-40B4-BE49-F238E27FC236}">
                <a16:creationId xmlns:a16="http://schemas.microsoft.com/office/drawing/2014/main" id="{77772F81-6C02-4D7E-AF1D-407DC79384AA}"/>
              </a:ext>
            </a:extLst>
          </p:cNvPr>
          <p:cNvSpPr/>
          <p:nvPr/>
        </p:nvSpPr>
        <p:spPr>
          <a:xfrm flipH="1">
            <a:off x="5213819" y="2741557"/>
            <a:ext cx="900161" cy="184287"/>
          </a:xfrm>
          <a:prstGeom prst="flowChartInputOutput">
            <a:avLst/>
          </a:prstGeom>
          <a:solidFill>
            <a:srgbClr val="F4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1A88349-35F6-4A3F-8948-3A9EFBA48644}"/>
              </a:ext>
            </a:extLst>
          </p:cNvPr>
          <p:cNvSpPr/>
          <p:nvPr/>
        </p:nvSpPr>
        <p:spPr>
          <a:xfrm rot="189962">
            <a:off x="1146836" y="1421980"/>
            <a:ext cx="1131809" cy="100681"/>
          </a:xfrm>
          <a:prstGeom prst="rect">
            <a:avLst/>
          </a:prstGeom>
          <a:solidFill>
            <a:srgbClr val="86A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4BDE5CA-E2E0-494E-A381-48CEC7D8939C}"/>
              </a:ext>
            </a:extLst>
          </p:cNvPr>
          <p:cNvSpPr txBox="1"/>
          <p:nvPr/>
        </p:nvSpPr>
        <p:spPr>
          <a:xfrm>
            <a:off x="9074148" y="5586207"/>
            <a:ext cx="2079557" cy="663515"/>
          </a:xfrm>
          <a:prstGeom prst="rect">
            <a:avLst/>
          </a:prstGeom>
          <a:solidFill>
            <a:srgbClr val="F2DCDB"/>
          </a:solidFill>
        </p:spPr>
        <p:txBody>
          <a:bodyPr wrap="square" lIns="36000" rIns="3600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solidFill>
                  <a:srgbClr val="CC3300"/>
                </a:solidFill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Quantum computational advantage!</a:t>
            </a:r>
            <a:endParaRPr lang="zh-CN" altLang="en-US" sz="1600" b="1" dirty="0">
              <a:solidFill>
                <a:srgbClr val="CC3300"/>
              </a:solidFill>
              <a:latin typeface="Calibri Light" panose="020F03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3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3B4EC61B-5F2C-462D-95EF-E03184EFC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 r="-140"/>
          <a:stretch/>
        </p:blipFill>
        <p:spPr>
          <a:xfrm>
            <a:off x="199418" y="1139801"/>
            <a:ext cx="6220838" cy="1888518"/>
          </a:xfrm>
          <a:prstGeom prst="rect">
            <a:avLst/>
          </a:prstGeom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6473758" y="1139801"/>
            <a:ext cx="4996753" cy="1938992"/>
          </a:xfrm>
          <a:prstGeom prst="rect">
            <a:avLst/>
          </a:prstGeom>
          <a:noFill/>
          <a:ln>
            <a:noFill/>
          </a:ln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Consolas" pitchFamily="49" charset="0"/>
              </a:rPr>
              <a:t>Boson</a:t>
            </a:r>
            <a:r>
              <a:rPr kumimoji="0" lang="en-US" altLang="zh-CN" sz="2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Consolas" pitchFamily="49" charset="0"/>
              </a:rPr>
              <a:t> sampling with 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Consolas" pitchFamily="49" charset="0"/>
              </a:rPr>
              <a:t>20 single photon input 60 modes [PRL 123, 250503 (2019)]</a:t>
            </a:r>
            <a:endParaRPr lang="en-US" altLang="zh-CN" sz="2000" dirty="0">
              <a:latin typeface="Calibri Light" panose="020F0302020204030204" pitchFamily="34" charset="0"/>
              <a:ea typeface="黑体" pitchFamily="2" charset="-122"/>
              <a:cs typeface="Consolas" pitchFamily="49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Consolas" pitchFamily="49" charset="0"/>
              </a:rPr>
              <a:t>With output state space dimension of 2</a:t>
            </a:r>
            <a:r>
              <a:rPr kumimoji="0" lang="en-US" altLang="zh-CN" sz="2000" i="0" u="none" strike="noStrike" kern="1200" cap="none" spc="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Consolas" pitchFamily="49" charset="0"/>
              </a:rPr>
              <a:t>48</a:t>
            </a:r>
            <a:r>
              <a:rPr kumimoji="0" lang="en-US" altLang="zh-CN" sz="2000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黑体" pitchFamily="2" charset="-122"/>
                <a:cs typeface="Consolas" pitchFamily="49" charset="0"/>
              </a:rPr>
              <a:t>, approaching to quantum computational advantage regime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9" t="92604" r="41823"/>
          <a:stretch>
            <a:fillRect/>
          </a:stretch>
        </p:blipFill>
        <p:spPr bwMode="auto">
          <a:xfrm>
            <a:off x="1558926" y="6265863"/>
            <a:ext cx="27733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 bwMode="auto">
          <a:xfrm>
            <a:off x="1524000" y="6093296"/>
            <a:ext cx="9144000" cy="7647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rgbClr val="003E72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943" y="3429000"/>
            <a:ext cx="4035057" cy="3184453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D162D812-B47C-40BD-A2F3-304805209D05}"/>
              </a:ext>
            </a:extLst>
          </p:cNvPr>
          <p:cNvSpPr txBox="1">
            <a:spLocks/>
          </p:cNvSpPr>
          <p:nvPr/>
        </p:nvSpPr>
        <p:spPr>
          <a:xfrm>
            <a:off x="1713499" y="1"/>
            <a:ext cx="8765003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marL="0" marR="0" lvl="0" indent="0" algn="ctr" defTabSz="5500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Prototype quantum computer for Boson sampling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7BF5A92-B1ED-4DBE-9BC1-FCDCC413D2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10134"/>
            <a:ext cx="4270743" cy="2847162"/>
          </a:xfrm>
          <a:prstGeom prst="rect">
            <a:avLst/>
          </a:prstGeom>
        </p:spPr>
      </p:pic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1F46C0DD-1DEE-41A8-9822-2D0EAD2ED0E8}"/>
              </a:ext>
            </a:extLst>
          </p:cNvPr>
          <p:cNvCxnSpPr>
            <a:cxnSpLocks/>
          </p:cNvCxnSpPr>
          <p:nvPr/>
        </p:nvCxnSpPr>
        <p:spPr>
          <a:xfrm flipH="1">
            <a:off x="3759740" y="2084060"/>
            <a:ext cx="666345" cy="2108561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4703" y="5932030"/>
            <a:ext cx="4280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Calibri Light" panose="020F0302020204030204" pitchFamily="34" charset="0"/>
              </a:rPr>
              <a:t>Single quantum dot in a tunable open cavity</a:t>
            </a:r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54323" y="1837644"/>
            <a:ext cx="5037276" cy="875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indent="-179388" algn="just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Calibri Light" panose="020F0302020204030204" pitchFamily="34" charset="0"/>
              </a:rPr>
              <a:t>Now single-photon rate ~30 million/s</a:t>
            </a:r>
          </a:p>
          <a:p>
            <a:pPr marL="179388" indent="-179388" algn="just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Calibri Light" panose="020F0302020204030204" pitchFamily="34" charset="0"/>
              </a:rPr>
              <a:t>Improvement to &gt;40 million/s in progress</a:t>
            </a:r>
            <a:endParaRPr lang="zh-CN" altLang="en-US" sz="2200" dirty="0"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54323" y="3285829"/>
            <a:ext cx="6131295" cy="1272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200" dirty="0">
                <a:latin typeface="Calibri Light" panose="020F0302020204030204" pitchFamily="34" charset="0"/>
              </a:rPr>
              <a:t>Will support boson sampling with ~30 photons, with will outperform the best laptop by 10,000 times, but </a:t>
            </a: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</a:rPr>
              <a:t>still cannot beat a supercomputer</a:t>
            </a:r>
            <a:endParaRPr lang="zh-CN" altLang="en-US" sz="22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95" y="1050327"/>
            <a:ext cx="3720350" cy="4757345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1032AFE6-1BAA-495B-85FD-D418EF783914}"/>
              </a:ext>
            </a:extLst>
          </p:cNvPr>
          <p:cNvSpPr txBox="1">
            <a:spLocks/>
          </p:cNvSpPr>
          <p:nvPr/>
        </p:nvSpPr>
        <p:spPr>
          <a:xfrm>
            <a:off x="1713499" y="1"/>
            <a:ext cx="8765003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marL="0" marR="0" lvl="0" indent="0" algn="ctr" defTabSz="5500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Prototype quantum computer for Boson sampling</a:t>
            </a:r>
          </a:p>
        </p:txBody>
      </p:sp>
    </p:spTree>
    <p:extLst>
      <p:ext uri="{BB962C8B-B14F-4D97-AF65-F5344CB8AC3E}">
        <p14:creationId xmlns:p14="http://schemas.microsoft.com/office/powerpoint/2010/main" val="233719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B3F8DF7-31BE-433B-B336-961E0679D6DE}"/>
              </a:ext>
            </a:extLst>
          </p:cNvPr>
          <p:cNvSpPr/>
          <p:nvPr/>
        </p:nvSpPr>
        <p:spPr>
          <a:xfrm>
            <a:off x="7151457" y="5653873"/>
            <a:ext cx="4378102" cy="804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Hamilton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et 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.,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PRL 119, 170501 (2017)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Quesada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et 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., PRA 98, 062322 (2018)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5C613A-54C9-4DC5-BF66-19528F37B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101" y="1230559"/>
            <a:ext cx="2188390" cy="180576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48E02FE-F71D-4327-B9B6-ED505CE01226}"/>
              </a:ext>
            </a:extLst>
          </p:cNvPr>
          <p:cNvSpPr/>
          <p:nvPr/>
        </p:nvSpPr>
        <p:spPr>
          <a:xfrm>
            <a:off x="1585903" y="1927407"/>
            <a:ext cx="1959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latin typeface="Calibri Light" panose="020F0302020204030204" pitchFamily="34" charset="0"/>
                <a:ea typeface="等线" panose="02010600030101010101" pitchFamily="2" charset="-122"/>
                <a:cs typeface="Calibri Light" panose="020F0302020204030204" pitchFamily="34" charset="0"/>
              </a:rPr>
              <a:t>Boson sampling:</a:t>
            </a:r>
            <a:endParaRPr lang="zh-CN" altLang="en-US" sz="2000" dirty="0">
              <a:latin typeface="Calibri Light" panose="020F0302020204030204" pitchFamily="34" charset="0"/>
              <a:ea typeface="等线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2830EEB-77A6-4175-AE00-6558EC804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554" y="2027616"/>
            <a:ext cx="4274616" cy="7716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B8FD47-837D-49D0-B126-0D94F76FB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519" y="1378226"/>
            <a:ext cx="2635772" cy="4830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BBC780-7078-4037-AB05-335250A7F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927" y="3629055"/>
            <a:ext cx="2286564" cy="172475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2BE6615-7555-4503-8E46-DB9C528CC573}"/>
              </a:ext>
            </a:extLst>
          </p:cNvPr>
          <p:cNvSpPr/>
          <p:nvPr/>
        </p:nvSpPr>
        <p:spPr>
          <a:xfrm>
            <a:off x="414114" y="3908611"/>
            <a:ext cx="3098815" cy="116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zh-CN" sz="2000" dirty="0">
                <a:latin typeface="Calibri Light" panose="020F0302020204030204" pitchFamily="34" charset="0"/>
                <a:ea typeface="等线" panose="02010600030101010101" pitchFamily="2" charset="-122"/>
                <a:cs typeface="Calibri Light" panose="020F0302020204030204" pitchFamily="34" charset="0"/>
              </a:rPr>
              <a:t>Gaussian Boson sampling: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zh-CN" sz="2000" dirty="0">
                <a:latin typeface="Calibri Light" panose="020F0302020204030204" pitchFamily="34" charset="0"/>
                <a:ea typeface="等线" panose="02010600030101010101" pitchFamily="2" charset="-122"/>
                <a:cs typeface="Calibri Light" panose="020F0302020204030204" pitchFamily="34" charset="0"/>
              </a:rPr>
              <a:t>(with same order of classical computational 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complexity</a:t>
            </a:r>
            <a:r>
              <a:rPr lang="en-US" altLang="zh-CN" sz="2000" dirty="0">
                <a:latin typeface="Calibri Light" panose="020F0302020204030204" pitchFamily="34" charset="0"/>
                <a:ea typeface="等线" panose="02010600030101010101" pitchFamily="2" charset="-122"/>
                <a:cs typeface="Calibri Light" panose="020F0302020204030204" pitchFamily="34" charset="0"/>
              </a:rPr>
              <a:t>)</a:t>
            </a:r>
            <a:endParaRPr lang="zh-CN" altLang="en-US" sz="2000" dirty="0">
              <a:latin typeface="Calibri Light" panose="020F0302020204030204" pitchFamily="34" charset="0"/>
              <a:ea typeface="等线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32B90AF-53BE-4E4E-817C-1C45F5496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554" y="4685961"/>
            <a:ext cx="5346791" cy="6537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BB2E9E-5BDF-4620-A625-DD7D5EE74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554" y="3927873"/>
            <a:ext cx="4411494" cy="48743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8B07BEC-4254-45EF-807A-4CEEDE6608DB}"/>
              </a:ext>
            </a:extLst>
          </p:cNvPr>
          <p:cNvSpPr txBox="1"/>
          <p:nvPr/>
        </p:nvSpPr>
        <p:spPr>
          <a:xfrm>
            <a:off x="6024340" y="853167"/>
            <a:ext cx="2506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Input N single photons</a:t>
            </a:r>
            <a:endParaRPr lang="zh-CN" altLang="en-US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492BDF4-6A25-4B37-900D-1A5E71EC42F1}"/>
              </a:ext>
            </a:extLst>
          </p:cNvPr>
          <p:cNvSpPr txBox="1"/>
          <p:nvPr/>
        </p:nvSpPr>
        <p:spPr>
          <a:xfrm>
            <a:off x="4643409" y="1865852"/>
            <a:ext cx="380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Calibri Light" panose="020F0302020204030204" pitchFamily="34" charset="0"/>
              </a:rPr>
              <a:t>U</a:t>
            </a:r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8564E3E-8C8C-4DDB-A17C-B7245000FED3}"/>
              </a:ext>
            </a:extLst>
          </p:cNvPr>
          <p:cNvSpPr txBox="1"/>
          <p:nvPr/>
        </p:nvSpPr>
        <p:spPr>
          <a:xfrm>
            <a:off x="4643409" y="4260599"/>
            <a:ext cx="380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Calibri Light" panose="020F0302020204030204" pitchFamily="34" charset="0"/>
              </a:rPr>
              <a:t>U</a:t>
            </a:r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DC13739-E166-498B-B394-072D120F22EE}"/>
              </a:ext>
            </a:extLst>
          </p:cNvPr>
          <p:cNvSpPr txBox="1"/>
          <p:nvPr/>
        </p:nvSpPr>
        <p:spPr>
          <a:xfrm>
            <a:off x="6175185" y="3394189"/>
            <a:ext cx="3507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Input N squeezed vacuum states</a:t>
            </a:r>
            <a:endParaRPr lang="zh-CN" altLang="en-US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6995C5C-F938-4C6A-9B5C-EEC732B1F122}"/>
              </a:ext>
            </a:extLst>
          </p:cNvPr>
          <p:cNvSpPr txBox="1"/>
          <p:nvPr/>
        </p:nvSpPr>
        <p:spPr>
          <a:xfrm>
            <a:off x="2257966" y="5904689"/>
            <a:ext cx="336994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200" dirty="0">
                <a:solidFill>
                  <a:schemeClr val="bg1"/>
                </a:solidFill>
                <a:latin typeface="Calibri Light" panose="020F0302020204030204" pitchFamily="34" charset="0"/>
                <a:ea typeface="等线" panose="02010600030101010101" pitchFamily="2" charset="-122"/>
                <a:cs typeface="Calibri Light" panose="020F0302020204030204" pitchFamily="34" charset="0"/>
              </a:rPr>
              <a:t>GBS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Calibri Light" panose="020F0302020204030204" pitchFamily="34" charset="0"/>
              </a:rPr>
              <a:t>makes full use of SPDC!</a:t>
            </a:r>
            <a:endParaRPr lang="zh-CN" altLang="en-US" sz="2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29A5A395-37C1-42EA-851D-80A7B86BD3FA}"/>
              </a:ext>
            </a:extLst>
          </p:cNvPr>
          <p:cNvCxnSpPr>
            <a:cxnSpLocks/>
          </p:cNvCxnSpPr>
          <p:nvPr/>
        </p:nvCxnSpPr>
        <p:spPr>
          <a:xfrm flipH="1">
            <a:off x="5544273" y="4296313"/>
            <a:ext cx="591286" cy="152575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E161803C-C16A-4DF7-B1E3-B7674A5C76C3}"/>
              </a:ext>
            </a:extLst>
          </p:cNvPr>
          <p:cNvSpPr txBox="1"/>
          <p:nvPr/>
        </p:nvSpPr>
        <p:spPr>
          <a:xfrm>
            <a:off x="3047595" y="-9173"/>
            <a:ext cx="6096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Calibri Light" panose="020F0302020204030204" pitchFamily="34" charset="0"/>
              </a:rPr>
              <a:t>Gaussian Boson sampling (GBS)</a:t>
            </a:r>
          </a:p>
        </p:txBody>
      </p:sp>
    </p:spTree>
    <p:extLst>
      <p:ext uri="{BB962C8B-B14F-4D97-AF65-F5344CB8AC3E}">
        <p14:creationId xmlns:p14="http://schemas.microsoft.com/office/powerpoint/2010/main" val="424532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DE65337-6B69-4A36-BCD0-4AF5A21AABE4}"/>
              </a:ext>
            </a:extLst>
          </p:cNvPr>
          <p:cNvSpPr txBox="1">
            <a:spLocks/>
          </p:cNvSpPr>
          <p:nvPr/>
        </p:nvSpPr>
        <p:spPr>
          <a:xfrm>
            <a:off x="3487366" y="0"/>
            <a:ext cx="5217268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marL="0" marR="0" lvl="0" indent="0" algn="ctr" defTabSz="5500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Quantum light sources for GBS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D9E6F3E-E50F-475F-9EA1-7B2E87600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5107" r="38353" b="44889"/>
          <a:stretch/>
        </p:blipFill>
        <p:spPr>
          <a:xfrm>
            <a:off x="635486" y="873314"/>
            <a:ext cx="5178411" cy="26163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B93422A-4A1E-4B4F-B3D7-10F9EB96D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932" y="907372"/>
            <a:ext cx="6062763" cy="283568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66AC26A-7774-4739-A9EC-294558B2A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059" y="4658743"/>
            <a:ext cx="4876268" cy="2115913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8BC5AC17-CE2E-47F0-ABB3-9A44135B0DCF}"/>
              </a:ext>
            </a:extLst>
          </p:cNvPr>
          <p:cNvSpPr txBox="1"/>
          <p:nvPr/>
        </p:nvSpPr>
        <p:spPr>
          <a:xfrm>
            <a:off x="6853135" y="3646875"/>
            <a:ext cx="4416359" cy="80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000" dirty="0">
                <a:latin typeface="Calibri Light" panose="020F0302020204030204" pitchFamily="34" charset="0"/>
              </a:rPr>
              <a:t>25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Calibri Light" panose="020F0302020204030204" pitchFamily="34" charset="0"/>
              </a:rPr>
              <a:t>TMSS equivalent to 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50 </a:t>
            </a:r>
            <a:r>
              <a:rPr lang="en-US" altLang="zh-CN" sz="2000" dirty="0">
                <a:latin typeface="Calibri Light" panose="020F0302020204030204" pitchFamily="34" charset="0"/>
                <a:ea typeface="等线" panose="02010600030101010101" pitchFamily="2" charset="-122"/>
                <a:cs typeface="Calibri Light" panose="020F0302020204030204" pitchFamily="34" charset="0"/>
              </a:rPr>
              <a:t>single mode squeezed state (</a:t>
            </a:r>
            <a:r>
              <a:rPr lang="en-US" altLang="zh-CN" sz="2000" dirty="0">
                <a:latin typeface="Calibri Light" panose="020F0302020204030204" pitchFamily="34" charset="0"/>
              </a:rPr>
              <a:t>SMSS)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CE89675-2D5E-4D6D-A46F-C3154F3E6EA6}"/>
              </a:ext>
            </a:extLst>
          </p:cNvPr>
          <p:cNvSpPr txBox="1"/>
          <p:nvPr/>
        </p:nvSpPr>
        <p:spPr>
          <a:xfrm>
            <a:off x="6853135" y="5503211"/>
            <a:ext cx="4088594" cy="434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000" dirty="0">
                <a:latin typeface="Calibri Light" panose="020F0302020204030204" pitchFamily="34" charset="0"/>
              </a:rPr>
              <a:t>High purities and efficiencies</a:t>
            </a:r>
            <a:endParaRPr lang="zh-CN" altLang="en-US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84ABB3-0CB4-4B24-A150-ED664AEA4CCB}"/>
              </a:ext>
            </a:extLst>
          </p:cNvPr>
          <p:cNvSpPr txBox="1"/>
          <p:nvPr/>
        </p:nvSpPr>
        <p:spPr>
          <a:xfrm>
            <a:off x="509026" y="3676049"/>
            <a:ext cx="6062763" cy="804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Calibri Light" panose="020F0302020204030204" pitchFamily="34" charset="0"/>
              </a:rPr>
              <a:t>Two mode squeezed state 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等线" panose="02010600030101010101" pitchFamily="2" charset="-122"/>
                <a:cs typeface="Calibri Light" panose="020F0302020204030204" pitchFamily="34" charset="0"/>
              </a:rPr>
              <a:t>(TMSS)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Calibri Light" panose="020F0302020204030204" pitchFamily="34" charset="0"/>
              </a:rPr>
              <a:t>with high squeezing parameters (</a:t>
            </a:r>
            <a:r>
              <a:rPr lang="en-US" altLang="zh-CN" sz="2000" dirty="0">
                <a:latin typeface="Calibri Light" panose="020F0302020204030204" pitchFamily="34" charset="0"/>
              </a:rPr>
              <a:t>mean photon number per pulse ~5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Calibri Light" panose="020F0302020204030204" pitchFamily="34" charset="0"/>
              </a:rPr>
              <a:t>)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04C1C695-F381-43B8-ABE4-02FB5EF449F7}"/>
              </a:ext>
            </a:extLst>
          </p:cNvPr>
          <p:cNvCxnSpPr>
            <a:cxnSpLocks/>
          </p:cNvCxnSpPr>
          <p:nvPr/>
        </p:nvCxnSpPr>
        <p:spPr>
          <a:xfrm flipH="1" flipV="1">
            <a:off x="3584645" y="2222771"/>
            <a:ext cx="3565185" cy="30642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1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9" t="92604" r="41823"/>
          <a:stretch>
            <a:fillRect/>
          </a:stretch>
        </p:blipFill>
        <p:spPr bwMode="auto">
          <a:xfrm>
            <a:off x="1558926" y="6265863"/>
            <a:ext cx="27733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 bwMode="auto">
          <a:xfrm>
            <a:off x="1524000" y="6093296"/>
            <a:ext cx="9144000" cy="7647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E72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Arial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1991544" y="1638394"/>
            <a:ext cx="64807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E72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04696" y="917221"/>
            <a:ext cx="8299036" cy="1272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Bef>
                <a:spcPct val="0"/>
              </a:spcBef>
              <a:buClr>
                <a:schemeClr val="accent2"/>
              </a:buClr>
              <a:buFont typeface="Wingdings 2" panose="05020102010507070707" pitchFamily="18" charset="2"/>
              <a:buChar char="R"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j-ea"/>
                <a:cs typeface="Arial"/>
              </a:rPr>
              <a:t>Size </a:t>
            </a:r>
            <a:r>
              <a:rPr lang="en-US" altLang="zh-CN" sz="2200" dirty="0">
                <a:latin typeface="Calibri Light" panose="020F0302020204030204" pitchFamily="34" charset="0"/>
                <a:ea typeface="+mj-ea"/>
                <a:cs typeface="Arial"/>
              </a:rPr>
              <a:t>100</a:t>
            </a:r>
            <a:r>
              <a:rPr lang="en-US" altLang="zh-CN" sz="2200" dirty="0">
                <a:latin typeface="Calibri Light" panose="020F0302020204030204" pitchFamily="34" charset="0"/>
                <a:ea typeface="+mj-ea"/>
                <a:cs typeface="Arial"/>
                <a:sym typeface="Wingdings 2" panose="05020102010507070707" pitchFamily="18" charset="2"/>
              </a:rPr>
              <a:t></a:t>
            </a:r>
            <a:r>
              <a:rPr lang="en-US" altLang="zh-CN" sz="2200" dirty="0">
                <a:latin typeface="Calibri Light" panose="020F0302020204030204" pitchFamily="34" charset="0"/>
                <a:ea typeface="+mj-ea"/>
                <a:cs typeface="Arial"/>
              </a:rPr>
              <a:t>100 </a:t>
            </a:r>
            <a:r>
              <a:rPr lang="en-US" altLang="zh-CN" sz="2200" dirty="0" err="1">
                <a:latin typeface="Calibri Light" panose="020F0302020204030204" pitchFamily="34" charset="0"/>
                <a:ea typeface="+mj-ea"/>
                <a:cs typeface="Arial"/>
              </a:rPr>
              <a:t>Haar</a:t>
            </a:r>
            <a:r>
              <a:rPr lang="en-US" altLang="zh-CN" sz="2200" dirty="0">
                <a:latin typeface="Calibri Light" panose="020F0302020204030204" pitchFamily="34" charset="0"/>
                <a:ea typeface="+mj-ea"/>
                <a:cs typeface="Arial"/>
              </a:rPr>
              <a:t>-random matrix,</a:t>
            </a:r>
          </a:p>
          <a:p>
            <a:pPr marR="0" lvl="0" indent="360363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2200" dirty="0">
                <a:latin typeface="Calibri Light" panose="020F0302020204030204" pitchFamily="34" charset="0"/>
                <a:ea typeface="+mj-ea"/>
                <a:cs typeface="Arial"/>
              </a:rPr>
              <a:t>fully connected (arbitrary input can goes to arbitrary output),</a:t>
            </a:r>
          </a:p>
          <a:p>
            <a:pPr marR="0" lvl="0" indent="360363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2200" dirty="0">
                <a:latin typeface="Calibri Light" panose="020F0302020204030204" pitchFamily="34" charset="0"/>
                <a:ea typeface="+mj-ea"/>
                <a:cs typeface="Arial"/>
              </a:rPr>
              <a:t>phase stable, wave-packet overlap &gt;99.5%, transmission rate &gt;98%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+mj-ea"/>
              <a:cs typeface="Arial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102" r="858" b="9950"/>
          <a:stretch/>
        </p:blipFill>
        <p:spPr>
          <a:xfrm>
            <a:off x="2043046" y="2454589"/>
            <a:ext cx="8214700" cy="3913834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38F18127-7195-4738-BEF1-A46CB50C22EB}"/>
              </a:ext>
            </a:extLst>
          </p:cNvPr>
          <p:cNvSpPr txBox="1">
            <a:spLocks/>
          </p:cNvSpPr>
          <p:nvPr/>
        </p:nvSpPr>
        <p:spPr>
          <a:xfrm>
            <a:off x="3487366" y="0"/>
            <a:ext cx="5217268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marL="0" marR="0" lvl="0" indent="0" algn="ctr" defTabSz="5500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Large-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scal</a:t>
            </a:r>
            <a:r>
              <a:rPr kumimoji="1" lang="en-US" altLang="zh-CN" sz="3200" b="0" dirty="0">
                <a:solidFill>
                  <a:schemeClr val="bg1"/>
                </a:solidFill>
                <a:latin typeface="Calibri Light" panose="020F0302020204030204" pitchFamily="34" charset="0"/>
                <a:ea typeface="微软雅黑"/>
              </a:rPr>
              <a:t>e interferometer</a:t>
            </a:r>
            <a:endParaRPr kumimoji="1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881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 bwMode="auto">
          <a:xfrm>
            <a:off x="1991544" y="1638394"/>
            <a:ext cx="64807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E72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07118" y="892472"/>
            <a:ext cx="7977763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200" dirty="0">
                <a:latin typeface="Calibri Light" panose="020F0302020204030204" pitchFamily="34" charset="0"/>
              </a:rPr>
              <a:t>50</a:t>
            </a:r>
            <a:r>
              <a:rPr lang="zh-CN" altLang="en-US" sz="2200" dirty="0">
                <a:latin typeface="Calibri Light" panose="020F0302020204030204" pitchFamily="34" charset="0"/>
              </a:rPr>
              <a:t> </a:t>
            </a:r>
            <a:r>
              <a:rPr lang="en-US" altLang="zh-CN" sz="2200" dirty="0">
                <a:latin typeface="Calibri Light" panose="020F0302020204030204" pitchFamily="34" charset="0"/>
              </a:rPr>
              <a:t>independent paths, each with 2m</a:t>
            </a:r>
            <a:r>
              <a:rPr lang="zh-CN" altLang="en-US" sz="2200" dirty="0">
                <a:latin typeface="Calibri Light" panose="020F0302020204030204" pitchFamily="34" charset="0"/>
              </a:rPr>
              <a:t> </a:t>
            </a:r>
            <a:r>
              <a:rPr lang="en-US" altLang="zh-CN" sz="2200" dirty="0">
                <a:latin typeface="Calibri Light" panose="020F0302020204030204" pitchFamily="34" charset="0"/>
              </a:rPr>
              <a:t>free space +20m</a:t>
            </a:r>
            <a:r>
              <a:rPr lang="zh-CN" altLang="en-US" sz="2200" dirty="0">
                <a:latin typeface="Calibri Light" panose="020F0302020204030204" pitchFamily="34" charset="0"/>
              </a:rPr>
              <a:t> </a:t>
            </a:r>
            <a:r>
              <a:rPr lang="en-US" altLang="zh-CN" sz="2200" dirty="0">
                <a:latin typeface="Calibri Light" panose="020F0302020204030204" pitchFamily="34" charset="0"/>
              </a:rPr>
              <a:t>optical fiber</a:t>
            </a:r>
          </a:p>
          <a:p>
            <a:pPr indent="360363" algn="just">
              <a:lnSpc>
                <a:spcPct val="150000"/>
              </a:lnSpc>
              <a:spcBef>
                <a:spcPct val="0"/>
              </a:spcBef>
            </a:pPr>
            <a:r>
              <a:rPr lang="en-US" altLang="zh-CN" sz="2200" dirty="0">
                <a:latin typeface="Calibri Light" panose="020F0302020204030204" pitchFamily="34" charset="0"/>
              </a:rPr>
              <a:t>Locking precision: 25nm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06" b="29209"/>
          <a:stretch/>
        </p:blipFill>
        <p:spPr>
          <a:xfrm>
            <a:off x="1737559" y="2316538"/>
            <a:ext cx="9113865" cy="3970262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70320848-0075-4624-9B82-411E7F0CA580}"/>
              </a:ext>
            </a:extLst>
          </p:cNvPr>
          <p:cNvSpPr txBox="1">
            <a:spLocks/>
          </p:cNvSpPr>
          <p:nvPr/>
        </p:nvSpPr>
        <p:spPr>
          <a:xfrm>
            <a:off x="1993449" y="0"/>
            <a:ext cx="8205101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marL="0" marR="0" lvl="0" indent="0" algn="ctr" defTabSz="5500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Phase locking of the whole optical setup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232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35C457B-854F-4D28-B7D1-866A143F5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64" y="1077686"/>
            <a:ext cx="5723165" cy="429237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7EE7CA1-1652-4F3C-AE37-3EBE9C0351E6}"/>
              </a:ext>
            </a:extLst>
          </p:cNvPr>
          <p:cNvSpPr/>
          <p:nvPr/>
        </p:nvSpPr>
        <p:spPr>
          <a:xfrm>
            <a:off x="1375756" y="5709859"/>
            <a:ext cx="9618816" cy="469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200" dirty="0">
                <a:latin typeface="Calibri Light" panose="020F0302020204030204" pitchFamily="34" charset="0"/>
                <a:cs typeface="Times New Roman" panose="02020603050405020304" pitchFamily="18" charset="0"/>
              </a:rPr>
              <a:t>Superconducting nanowire single-photon detector (SNSPD) with efficiency </a:t>
            </a: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&gt;80%</a:t>
            </a:r>
            <a:endParaRPr lang="zh-CN" altLang="en-US" sz="22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42B262B-D269-4A64-9D8E-2B0BB0C42CCA}"/>
              </a:ext>
            </a:extLst>
          </p:cNvPr>
          <p:cNvSpPr txBox="1">
            <a:spLocks/>
          </p:cNvSpPr>
          <p:nvPr/>
        </p:nvSpPr>
        <p:spPr>
          <a:xfrm>
            <a:off x="2784021" y="0"/>
            <a:ext cx="6623957" cy="556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50002" rtl="0" eaLnBrk="1" latinLnBrk="0" hangingPunct="1">
              <a:spcBef>
                <a:spcPct val="0"/>
              </a:spcBef>
              <a:buNone/>
              <a:defRPr sz="3608" b="1" i="0" kern="1200">
                <a:solidFill>
                  <a:srgbClr val="CD9544"/>
                </a:solidFill>
                <a:latin typeface="Songti SC" charset="-122"/>
                <a:ea typeface="Songti SC" charset="-122"/>
                <a:cs typeface="Songti SC" charset="-122"/>
              </a:defRPr>
            </a:lvl1pPr>
          </a:lstStyle>
          <a:p>
            <a:pPr marL="0" marR="0" lvl="0" indent="0" algn="ctr" defTabSz="5500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</a:rPr>
              <a:t>High-efficiency single photon detectors</a:t>
            </a:r>
          </a:p>
        </p:txBody>
      </p:sp>
    </p:spTree>
    <p:extLst>
      <p:ext uri="{BB962C8B-B14F-4D97-AF65-F5344CB8AC3E}">
        <p14:creationId xmlns:p14="http://schemas.microsoft.com/office/powerpoint/2010/main" val="9318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2">
            <a:extLst>
              <a:ext uri="{FF2B5EF4-FFF2-40B4-BE49-F238E27FC236}">
                <a16:creationId xmlns:a16="http://schemas.microsoft.com/office/drawing/2014/main" id="{FF721744-13BE-4435-B212-75419C5D4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866" y="-36369"/>
            <a:ext cx="810336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515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rPr>
              <a:t>System calibration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微软雅黑 Light" panose="020B0502040204020203" pitchFamily="34" charset="-122"/>
              <a:cs typeface="Calibri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6" b="51259"/>
          <a:stretch/>
        </p:blipFill>
        <p:spPr>
          <a:xfrm>
            <a:off x="1955540" y="3549325"/>
            <a:ext cx="8280920" cy="2821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62" y="863168"/>
            <a:ext cx="335027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27593" y="1052944"/>
            <a:ext cx="5397526" cy="1292662"/>
          </a:xfrm>
          <a:prstGeom prst="rect">
            <a:avLst/>
          </a:prstGeom>
          <a:solidFill>
            <a:srgbClr val="D9D9D9">
              <a:alpha val="69804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In 1943: </a:t>
            </a:r>
            <a:r>
              <a:rPr lang="en-US" altLang="zh-CN" sz="2000" dirty="0">
                <a:solidFill>
                  <a:srgbClr val="222222"/>
                </a:solidFill>
                <a:latin typeface="Calibri Light" panose="020F0302020204030204" pitchFamily="34" charset="0"/>
              </a:rPr>
              <a:t>“I think there is a world market for maybe five computers”</a:t>
            </a:r>
          </a:p>
          <a:p>
            <a:pPr algn="r">
              <a:lnSpc>
                <a:spcPct val="130000"/>
              </a:lnSpc>
            </a:pPr>
            <a:r>
              <a:rPr lang="en-US" altLang="zh-CN" sz="2000" dirty="0">
                <a:latin typeface="Calibri Light" panose="020F0302020204030204" pitchFamily="34" charset="0"/>
              </a:rPr>
              <a:t>--Thomas Watson, Chairman of IBM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7593" y="3742192"/>
            <a:ext cx="3803944" cy="1692771"/>
          </a:xfrm>
          <a:prstGeom prst="rect">
            <a:avLst/>
          </a:prstGeom>
          <a:solidFill>
            <a:srgbClr val="D9D9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In 2010’s: </a:t>
            </a:r>
            <a:r>
              <a:rPr lang="en-US" altLang="zh-CN" sz="2000" dirty="0">
                <a:latin typeface="Calibri Light" panose="020F0302020204030204" pitchFamily="34" charset="0"/>
              </a:rPr>
              <a:t>Almost everyone owns computing power larger than the total computing power  used in Apollo Program!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59" y="1052944"/>
            <a:ext cx="2956513" cy="19718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2139" y="393602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84035" y="3014344"/>
            <a:ext cx="7617416" cy="40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dirty="0">
                <a:latin typeface="Calibri Light" panose="020F0302020204030204" pitchFamily="34" charset="0"/>
                <a:ea typeface="等线 Light" panose="02010600030101010101" pitchFamily="2" charset="-122"/>
              </a:rPr>
              <a:t>Colossus, weight: 1 ton, power: 8.5kw, 5 </a:t>
            </a:r>
            <a:r>
              <a:rPr lang="en-US" altLang="zh-CN" dirty="0" err="1">
                <a:latin typeface="Calibri Light" panose="020F0302020204030204" pitchFamily="34" charset="0"/>
                <a:ea typeface="等线 Light" panose="02010600030101010101" pitchFamily="2" charset="-122"/>
              </a:rPr>
              <a:t>kOPS</a:t>
            </a:r>
            <a:r>
              <a:rPr lang="en-US" altLang="zh-CN" dirty="0">
                <a:latin typeface="Calibri Light" panose="020F0302020204030204" pitchFamily="34" charset="0"/>
                <a:ea typeface="等线 Light" panose="02010600030101010101" pitchFamily="2" charset="-122"/>
              </a:rPr>
              <a:t> (operations per second)</a:t>
            </a:r>
            <a:endParaRPr lang="zh-CN" altLang="en-US" dirty="0">
              <a:latin typeface="Calibri Light" panose="020F0302020204030204" pitchFamily="34" charset="0"/>
              <a:ea typeface="等线 Light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33178" y="5569886"/>
            <a:ext cx="4241320" cy="40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dirty="0">
                <a:latin typeface="Calibri Light" panose="020F0302020204030204" pitchFamily="34" charset="0"/>
                <a:ea typeface="等线 Light" panose="02010600030101010101" pitchFamily="2" charset="-122"/>
              </a:rPr>
              <a:t>Apple A14, power: &lt;5W, 11 trillion OPS</a:t>
            </a:r>
            <a:endParaRPr lang="zh-CN" altLang="en-US" dirty="0">
              <a:latin typeface="Calibri Light" panose="020F0302020204030204" pitchFamily="34" charset="0"/>
              <a:ea typeface="等线 Light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9358" r="5217" b="10129"/>
          <a:stretch/>
        </p:blipFill>
        <p:spPr>
          <a:xfrm>
            <a:off x="4917500" y="4038765"/>
            <a:ext cx="2356998" cy="139619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01591" y="0"/>
            <a:ext cx="5988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Challenges: computational capacity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25" y="3740785"/>
            <a:ext cx="3460926" cy="186185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186392" y="5771544"/>
            <a:ext cx="2949182" cy="804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dirty="0">
                <a:latin typeface="Calibri Light" panose="020F0302020204030204" pitchFamily="34" charset="0"/>
              </a:rPr>
              <a:t>The world’s data volume roughly grow 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40% per year</a:t>
            </a:r>
            <a:endParaRPr lang="zh-CN" altLang="en-US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8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2">
            <a:extLst>
              <a:ext uri="{FF2B5EF4-FFF2-40B4-BE49-F238E27FC236}">
                <a16:creationId xmlns:a16="http://schemas.microsoft.com/office/drawing/2014/main" id="{FF721744-13BE-4435-B212-75419C5D4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866" y="-36369"/>
            <a:ext cx="810336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515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rPr>
              <a:t>Validation and benchmarking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微软雅黑 Light" panose="020B0502040204020203" pitchFamily="34" charset="-122"/>
              <a:cs typeface="Calibri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EDEB91-0D17-438B-AB83-2354F1001C55}"/>
              </a:ext>
            </a:extLst>
          </p:cNvPr>
          <p:cNvSpPr txBox="1"/>
          <p:nvPr/>
        </p:nvSpPr>
        <p:spPr>
          <a:xfrm>
            <a:off x="1415963" y="841548"/>
            <a:ext cx="9360073" cy="154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How to validate GBS?</a:t>
            </a:r>
            <a:endParaRPr lang="en-US" altLang="zh-CN" sz="2000" dirty="0">
              <a:latin typeface="Calibri Light" panose="020F03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000" dirty="0">
                <a:latin typeface="Calibri Light" panose="020F0302020204030204" pitchFamily="34" charset="0"/>
              </a:rPr>
              <a:t>Gathering circumstantial evidence while ruling out possible hypotheses plausibly to occur:</a:t>
            </a:r>
          </a:p>
          <a:p>
            <a:pPr marL="179388" indent="-179388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"/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Thermal states</a:t>
            </a:r>
            <a:r>
              <a:rPr lang="en-US" altLang="zh-CN" sz="2000" dirty="0">
                <a:latin typeface="Calibri Light" panose="020F0302020204030204" pitchFamily="34" charset="0"/>
              </a:rPr>
              <a:t>—would result from excessive photon loss</a:t>
            </a:r>
          </a:p>
          <a:p>
            <a:pPr marL="179388" indent="-179388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"/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</a:rPr>
              <a:t>Distinguishable</a:t>
            </a:r>
            <a:r>
              <a:rPr lang="en-US" altLang="zh-CN" sz="2000" dirty="0">
                <a:latin typeface="Calibri Light" panose="020F0302020204030204" pitchFamily="34" charset="0"/>
              </a:rPr>
              <a:t>—would be caused by mode mismatch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D80D746-43F2-4DBC-96E3-4AD97E7BF52A}"/>
              </a:ext>
            </a:extLst>
          </p:cNvPr>
          <p:cNvSpPr txBox="1"/>
          <p:nvPr/>
        </p:nvSpPr>
        <p:spPr>
          <a:xfrm>
            <a:off x="1619224" y="5619420"/>
            <a:ext cx="8953552" cy="80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000" dirty="0">
                <a:solidFill>
                  <a:srgbClr val="231F20"/>
                </a:solidFill>
                <a:latin typeface="Calibri Light" panose="020F0302020204030204" pitchFamily="34" charset="0"/>
              </a:rPr>
              <a:t>Photon number distributions and two-photon correlation statistics deviate from thermal state and distinguishable hypothesis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9A4ECB6-26D7-4830-935E-85AD59670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92" r="86"/>
          <a:stretch/>
        </p:blipFill>
        <p:spPr>
          <a:xfrm>
            <a:off x="2261891" y="2689794"/>
            <a:ext cx="7668218" cy="26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8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2">
            <a:extLst>
              <a:ext uri="{FF2B5EF4-FFF2-40B4-BE49-F238E27FC236}">
                <a16:creationId xmlns:a16="http://schemas.microsoft.com/office/drawing/2014/main" id="{18A291D8-5B4B-4A64-B152-C1936C81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866" y="-36369"/>
            <a:ext cx="810336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515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rPr>
              <a:t>Validation and benchmarking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微软雅黑 Light" panose="020B0502040204020203" pitchFamily="34" charset="-122"/>
              <a:cs typeface="Calibri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C2DBD5-BCE7-47C8-B6B6-A2ED57DA1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9384" y="1254059"/>
            <a:ext cx="8435850" cy="32790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AD06BA5-EE51-44F7-AC66-C88212E028A9}"/>
              </a:ext>
            </a:extLst>
          </p:cNvPr>
          <p:cNvSpPr txBox="1"/>
          <p:nvPr/>
        </p:nvSpPr>
        <p:spPr>
          <a:xfrm>
            <a:off x="1647246" y="4840587"/>
            <a:ext cx="8897508" cy="804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000" b="0" i="0" u="none" strike="noStrike" baseline="0" dirty="0">
                <a:solidFill>
                  <a:srgbClr val="231F20"/>
                </a:solidFill>
                <a:latin typeface="Calibri Light" panose="020F0302020204030204" pitchFamily="34" charset="0"/>
              </a:rPr>
              <a:t>Validation against thermal state hypothesis with detected photon number 34 to 38</a:t>
            </a:r>
          </a:p>
          <a:p>
            <a:pPr marL="268288" indent="-268288" algn="just">
              <a:lnSpc>
                <a:spcPct val="12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</a:pPr>
            <a:r>
              <a:rPr lang="en-US" altLang="zh-CN" sz="2000" b="0" i="0" u="none" strike="noStrike" baseline="0" dirty="0">
                <a:solidFill>
                  <a:srgbClr val="231F20"/>
                </a:solidFill>
                <a:latin typeface="Calibri Light" panose="020F0302020204030204" pitchFamily="34" charset="0"/>
              </a:rPr>
              <a:t>Validation against uniform distribution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C72135B-746C-4748-BE4A-9F06312AF9FD}"/>
              </a:ext>
            </a:extLst>
          </p:cNvPr>
          <p:cNvSpPr txBox="1"/>
          <p:nvPr/>
        </p:nvSpPr>
        <p:spPr>
          <a:xfrm>
            <a:off x="1895299" y="5744339"/>
            <a:ext cx="78372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(classical computing results were calculated by supercomputer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Taihu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-light)</a:t>
            </a:r>
            <a:endParaRPr lang="zh-CN" alt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2">
            <a:extLst>
              <a:ext uri="{FF2B5EF4-FFF2-40B4-BE49-F238E27FC236}">
                <a16:creationId xmlns:a16="http://schemas.microsoft.com/office/drawing/2014/main" id="{D20C1419-2C02-48A7-980A-1C81069C2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564" y="-25825"/>
            <a:ext cx="936287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515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rPr>
              <a:t>Quantum computational advantage using photons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C676300-86EC-4159-8B7A-8D7D4E560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9" y="947770"/>
            <a:ext cx="5601537" cy="31511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0FC192-960F-40EB-8ECE-5AB4528F5A33}"/>
              </a:ext>
            </a:extLst>
          </p:cNvPr>
          <p:cNvSpPr txBox="1"/>
          <p:nvPr/>
        </p:nvSpPr>
        <p:spPr>
          <a:xfrm>
            <a:off x="1991299" y="4334634"/>
            <a:ext cx="8209402" cy="1679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“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Jiuzhang</a:t>
            </a:r>
            <a:r>
              <a:rPr lang="zh-CN" altLang="en-US" sz="2200" dirty="0">
                <a:latin typeface="华文隶书" panose="02010800040101010101" pitchFamily="2" charset="-122"/>
                <a:ea typeface="华文隶书" panose="02010800040101010101" pitchFamily="2" charset="-122"/>
              </a:rPr>
              <a:t>（九章）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”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：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Gaussian Boson sampling with up to 76 photons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tabLst/>
              <a:defRPr/>
            </a:pPr>
            <a:r>
              <a:rPr lang="en-US" altLang="zh-CN" sz="2200" dirty="0">
                <a:latin typeface="Calibri Light" panose="020F0302020204030204" pitchFamily="34" charset="0"/>
              </a:rPr>
              <a:t>[Science 370, 1460 (2020)] </a:t>
            </a:r>
            <a:endParaRPr lang="zh-CN" altLang="en-US" sz="2200" dirty="0">
              <a:latin typeface="Calibri Light" panose="020F03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Sampling rate about 10</a:t>
            </a:r>
            <a:r>
              <a:rPr kumimoji="0" lang="en-US" altLang="zh-CN" sz="2200" b="0" i="0" u="none" strike="noStrike" kern="1200" cap="none" spc="0" normalizeH="0" baseline="30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14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 times faster than classical supercomputer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with currently known optimal algorithm [PRA 98, 062322 (2018)]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29034B-F755-4FF6-A551-16BADFBAA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613" y="892851"/>
            <a:ext cx="4167452" cy="3151191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C7CDA253-B2FB-4E1C-8840-A8E592CCB90A}"/>
              </a:ext>
            </a:extLst>
          </p:cNvPr>
          <p:cNvCxnSpPr>
            <a:cxnSpLocks/>
          </p:cNvCxnSpPr>
          <p:nvPr/>
        </p:nvCxnSpPr>
        <p:spPr>
          <a:xfrm flipV="1">
            <a:off x="9541329" y="3624943"/>
            <a:ext cx="979714" cy="75300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7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D57F0AB-BF61-4621-A8B2-65AE1EB90A3A}"/>
              </a:ext>
            </a:extLst>
          </p:cNvPr>
          <p:cNvSpPr/>
          <p:nvPr/>
        </p:nvSpPr>
        <p:spPr>
          <a:xfrm>
            <a:off x="1341292" y="0"/>
            <a:ext cx="10104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white"/>
                </a:solidFill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Google’s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quantum computational advantage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7F97D8B-50E6-4AAF-9410-E22816FCE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6" t="17818" r="30522" b="44001"/>
          <a:stretch/>
        </p:blipFill>
        <p:spPr>
          <a:xfrm>
            <a:off x="829817" y="1211113"/>
            <a:ext cx="4910834" cy="282841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FE6FFF4-4324-414F-A662-ED311751278C}"/>
              </a:ext>
            </a:extLst>
          </p:cNvPr>
          <p:cNvSpPr/>
          <p:nvPr/>
        </p:nvSpPr>
        <p:spPr>
          <a:xfrm>
            <a:off x="4439192" y="682849"/>
            <a:ext cx="3289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Random circuit sampling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F1A9223-D32A-4ADD-A46E-9850DA37DD6F}"/>
              </a:ext>
            </a:extLst>
          </p:cNvPr>
          <p:cNvSpPr/>
          <p:nvPr/>
        </p:nvSpPr>
        <p:spPr>
          <a:xfrm>
            <a:off x="925472" y="4167681"/>
            <a:ext cx="4493297" cy="80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Aaronson &amp; Chen, In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32nd Computational Complexity Conf.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(2018)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9758697-7A73-4851-8C3C-A5DC5F6F7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02" y="1305729"/>
            <a:ext cx="3802871" cy="241960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4171BEB-EE3D-45BE-9F9D-D450FE04BE10}"/>
              </a:ext>
            </a:extLst>
          </p:cNvPr>
          <p:cNvSpPr txBox="1"/>
          <p:nvPr/>
        </p:nvSpPr>
        <p:spPr>
          <a:xfrm>
            <a:off x="6592371" y="3823408"/>
            <a:ext cx="4317199" cy="1172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Google’s quantum processor “Sycamore” with 53 superconducting qubits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Arute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et 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., Nature 574, 505 (2019)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21331ED-ECD9-4C5D-9CEF-1AC3FEEA8284}"/>
              </a:ext>
            </a:extLst>
          </p:cNvPr>
          <p:cNvSpPr txBox="1"/>
          <p:nvPr/>
        </p:nvSpPr>
        <p:spPr>
          <a:xfrm>
            <a:off x="925472" y="5234173"/>
            <a:ext cx="9984098" cy="1172372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69875" marR="0" lvl="0" indent="-269875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Classical computer: cost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a few days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to compute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all the 2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53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 probability amplitudes</a:t>
            </a:r>
          </a:p>
          <a:p>
            <a:pPr marL="269875" marR="0" lvl="0" indent="-269875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Sycamore: generated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a million (2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20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)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noisy samples in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200 seconds</a:t>
            </a:r>
          </a:p>
          <a:p>
            <a:pPr marR="0" lvl="0" indent="2667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But what about 2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30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samples? 2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40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samples?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80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37D2E71B-8443-493C-BFE3-7E7DB485B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724719"/>
              </p:ext>
            </p:extLst>
          </p:nvPr>
        </p:nvGraphicFramePr>
        <p:xfrm>
          <a:off x="597679" y="1798805"/>
          <a:ext cx="5544615" cy="12984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3794175835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996764819"/>
                    </a:ext>
                  </a:extLst>
                </a:gridCol>
                <a:gridCol w="2088231">
                  <a:extLst>
                    <a:ext uri="{9D8B030D-6E8A-4147-A177-3AD203B41FA5}">
                      <a16:colId xmlns:a16="http://schemas.microsoft.com/office/drawing/2014/main" val="1913771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b="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Sample size</a:t>
                      </a:r>
                      <a:endParaRPr lang="zh-CN" altLang="en-US" sz="2000" b="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50002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Arial"/>
                        </a:rPr>
                        <a:t>quantum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b="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Classical super-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7769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Calibri Light" panose="020F0302020204030204" pitchFamily="34" charset="0"/>
                        </a:rPr>
                        <a:t>1 million</a:t>
                      </a:r>
                      <a:endParaRPr lang="zh-CN" altLang="en-US" sz="2000" dirty="0"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Calibri Light" panose="020F0302020204030204" pitchFamily="34" charset="0"/>
                        </a:rPr>
                        <a:t>200 s</a:t>
                      </a:r>
                      <a:endParaRPr lang="zh-CN" altLang="en-US" sz="2000" dirty="0"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Calibri Light" panose="020F0302020204030204" pitchFamily="34" charset="0"/>
                        </a:rPr>
                        <a:t>2 days</a:t>
                      </a:r>
                      <a:endParaRPr lang="zh-CN" altLang="en-US" sz="2000" dirty="0"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041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Calibri Light" panose="020F0302020204030204" pitchFamily="34" charset="0"/>
                        </a:rPr>
                        <a:t>10 billion</a:t>
                      </a:r>
                      <a:endParaRPr lang="zh-CN" altLang="en-US" sz="2000" dirty="0"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Calibri Light" panose="020F0302020204030204" pitchFamily="34" charset="0"/>
                        </a:rPr>
                        <a:t>20</a:t>
                      </a:r>
                      <a:r>
                        <a:rPr lang="zh-CN" altLang="en-US" sz="2000" baseline="0" dirty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US" altLang="zh-CN" sz="2000" baseline="0" dirty="0">
                          <a:latin typeface="Calibri Light" panose="020F0302020204030204" pitchFamily="34" charset="0"/>
                        </a:rPr>
                        <a:t>days</a:t>
                      </a:r>
                      <a:endParaRPr lang="zh-CN" altLang="en-US" sz="2000" dirty="0"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zh-CN" altLang="en-US" sz="2000" baseline="0" dirty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US" altLang="zh-CN" sz="2000" baseline="0" dirty="0">
                          <a:latin typeface="Calibri Light" panose="020F0302020204030204" pitchFamily="34" charset="0"/>
                        </a:rPr>
                        <a:t>days</a:t>
                      </a:r>
                      <a:endParaRPr lang="zh-CN" altLang="en-US" sz="2000" dirty="0"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5328516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4766B6D9-76C9-4B72-8D93-48A613E27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989065"/>
              </p:ext>
            </p:extLst>
          </p:nvPr>
        </p:nvGraphicFramePr>
        <p:xfrm>
          <a:off x="6392189" y="1798805"/>
          <a:ext cx="5328592" cy="12984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379417583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996764819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913771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b="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Sample size</a:t>
                      </a:r>
                      <a:endParaRPr lang="zh-CN" altLang="en-US" sz="2000" b="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50002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Arial"/>
                        </a:rPr>
                        <a:t>quantum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b="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Classical super-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7769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50 million</a:t>
                      </a:r>
                      <a:r>
                        <a:rPr lang="zh-CN" altLang="en-US" sz="2000" dirty="0">
                          <a:latin typeface="Calibri Light" panose="020F030202020403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Calibri Light" panose="020F0302020204030204" pitchFamily="34" charset="0"/>
                        </a:rPr>
                        <a:t>200 s</a:t>
                      </a:r>
                      <a:endParaRPr lang="zh-CN" altLang="en-US" sz="2000" dirty="0"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Calibri Light" panose="020F0302020204030204" pitchFamily="34" charset="0"/>
                        </a:rPr>
                        <a:t>0.6</a:t>
                      </a:r>
                      <a:r>
                        <a:rPr lang="en-US" altLang="zh-CN" sz="2000" baseline="0" dirty="0">
                          <a:latin typeface="Calibri Light" panose="020F0302020204030204" pitchFamily="34" charset="0"/>
                        </a:rPr>
                        <a:t> billion years</a:t>
                      </a:r>
                      <a:endParaRPr lang="zh-CN" altLang="en-US" sz="2000" dirty="0"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041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 billion</a:t>
                      </a:r>
                      <a:r>
                        <a:rPr lang="zh-CN" altLang="en-US" sz="2000" dirty="0">
                          <a:latin typeface="Calibri Light" panose="020F030202020403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Calibri Light" panose="020F0302020204030204" pitchFamily="34" charset="0"/>
                        </a:rPr>
                        <a:t>10</a:t>
                      </a:r>
                      <a:r>
                        <a:rPr lang="zh-CN" altLang="en-US" sz="2000" baseline="0" dirty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US" altLang="zh-CN" sz="2000" baseline="0" dirty="0">
                          <a:latin typeface="Calibri Light" panose="020F0302020204030204" pitchFamily="34" charset="0"/>
                        </a:rPr>
                        <a:t>hours</a:t>
                      </a:r>
                      <a:endParaRPr lang="zh-CN" altLang="en-US" sz="2000" dirty="0"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Calibri Light" panose="020F0302020204030204" pitchFamily="34" charset="0"/>
                        </a:rPr>
                        <a:t>120</a:t>
                      </a:r>
                      <a:r>
                        <a:rPr lang="en-US" altLang="zh-CN" sz="2000" baseline="0" dirty="0">
                          <a:latin typeface="Calibri Light" panose="020F0302020204030204" pitchFamily="34" charset="0"/>
                        </a:rPr>
                        <a:t> billion years</a:t>
                      </a:r>
                      <a:endParaRPr lang="zh-CN" altLang="en-US" sz="2000" dirty="0"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5328516"/>
                  </a:ext>
                </a:extLst>
              </a:tr>
            </a:tbl>
          </a:graphicData>
        </a:graphic>
      </p:graphicFrame>
      <p:sp>
        <p:nvSpPr>
          <p:cNvPr id="4" name="矩形 72">
            <a:extLst>
              <a:ext uri="{FF2B5EF4-FFF2-40B4-BE49-F238E27FC236}">
                <a16:creationId xmlns:a16="http://schemas.microsoft.com/office/drawing/2014/main" id="{1B436EE4-CCDB-4EBD-ABF9-447694CA2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316" y="11761"/>
            <a:ext cx="810336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515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Calibri" pitchFamily="34" charset="0"/>
              </a:rPr>
              <a:t>Comparison with Google’s “Sycamore”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Calibri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5472726-34EE-4E9A-BD8B-812E89041838}"/>
              </a:ext>
            </a:extLst>
          </p:cNvPr>
          <p:cNvSpPr txBox="1"/>
          <p:nvPr/>
        </p:nvSpPr>
        <p:spPr>
          <a:xfrm>
            <a:off x="1259840" y="1087210"/>
            <a:ext cx="44065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Random circuit sampling in Sycamore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90CBBF1-D7C7-4D3D-AADB-B3EB0EFACAA2}"/>
              </a:ext>
            </a:extLst>
          </p:cNvPr>
          <p:cNvSpPr txBox="1"/>
          <p:nvPr/>
        </p:nvSpPr>
        <p:spPr>
          <a:xfrm>
            <a:off x="6853219" y="1087209"/>
            <a:ext cx="44065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Gaussian</a:t>
            </a:r>
            <a:r>
              <a:rPr kumimoji="0" lang="en-US" altLang="zh-CN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Boson sampling in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Jiuzhang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EB00803-8249-4186-9D02-1EFFE4D8D850}"/>
              </a:ext>
            </a:extLst>
          </p:cNvPr>
          <p:cNvSpPr/>
          <p:nvPr/>
        </p:nvSpPr>
        <p:spPr>
          <a:xfrm>
            <a:off x="1218149" y="5181513"/>
            <a:ext cx="4703907" cy="852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lvl="0" indent="-17780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Arial"/>
              </a:rPr>
              <a:t>Sycamore’s state-space: 10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Arial"/>
              </a:rPr>
              <a:t>16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Arial"/>
              </a:rPr>
              <a:t> 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微软雅黑 Light"/>
              <a:cs typeface="Arial"/>
            </a:endParaRPr>
          </a:p>
          <a:p>
            <a:pPr marL="177800" indent="-177800" algn="just">
              <a:lnSpc>
                <a:spcPct val="130000"/>
              </a:lnSpc>
              <a:spcBef>
                <a:spcPct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Arial"/>
              </a:rPr>
              <a:t>Operating temperature: -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273.12℃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(30mK)</a:t>
            </a:r>
            <a:endParaRPr kumimoji="0" lang="en-US" altLang="zh-CN" sz="2000" b="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微软雅黑 Light"/>
              <a:cs typeface="Arial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EB00803-8249-4186-9D02-1EFFE4D8D850}"/>
              </a:ext>
            </a:extLst>
          </p:cNvPr>
          <p:cNvSpPr/>
          <p:nvPr/>
        </p:nvSpPr>
        <p:spPr>
          <a:xfrm>
            <a:off x="7414492" y="5184270"/>
            <a:ext cx="3283986" cy="86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lvl="0" indent="-17780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Arial"/>
              </a:rPr>
              <a:t>Jiuzhang</a:t>
            </a:r>
            <a:r>
              <a:rPr lang="en-US" altLang="zh-CN" sz="2000" dirty="0">
                <a:latin typeface="Calibri Light" panose="020F0302020204030204" pitchFamily="34" charset="0"/>
                <a:ea typeface="微软雅黑 Light"/>
                <a:cs typeface="Arial"/>
              </a:rPr>
              <a:t>’s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Arial"/>
              </a:rPr>
              <a:t>state-space: 10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Arial"/>
              </a:rPr>
              <a:t>30</a:t>
            </a:r>
          </a:p>
          <a:p>
            <a:pPr marL="177800" indent="-177800" algn="just">
              <a:lnSpc>
                <a:spcPct val="130000"/>
              </a:lnSpc>
              <a:spcBef>
                <a:spcPct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Room temperature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Arial"/>
              </a:rPr>
              <a:t>  </a:t>
            </a:r>
            <a:endParaRPr kumimoji="0" lang="en-US" altLang="zh-CN" sz="2000" b="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微软雅黑 Light"/>
              <a:cs typeface="Arial"/>
            </a:endParaRPr>
          </a:p>
        </p:txBody>
      </p:sp>
      <p:sp>
        <p:nvSpPr>
          <p:cNvPr id="21" name="KSO_Shape">
            <a:extLst>
              <a:ext uri="{FF2B5EF4-FFF2-40B4-BE49-F238E27FC236}">
                <a16:creationId xmlns:a16="http://schemas.microsoft.com/office/drawing/2014/main" id="{4C12DF4E-89C9-4B10-8136-2F522C2E77EB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3951228" y="2500246"/>
            <a:ext cx="445985" cy="1748561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FD3ED16-F305-4974-9DBF-A1C8A13E99D5}"/>
              </a:ext>
            </a:extLst>
          </p:cNvPr>
          <p:cNvSpPr txBox="1"/>
          <p:nvPr/>
        </p:nvSpPr>
        <p:spPr>
          <a:xfrm>
            <a:off x="1313294" y="3706466"/>
            <a:ext cx="4299623" cy="80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dirty="0">
                <a:latin typeface="Calibri Light" panose="020F0302020204030204" pitchFamily="34" charset="0"/>
                <a:ea typeface="等线 Light" panose="02010600030101010101" pitchFamily="2" charset="-122"/>
              </a:rPr>
              <a:t>T</a:t>
            </a:r>
            <a:r>
              <a:rPr lang="en-US" altLang="zh-CN" sz="2000" b="0" i="0" u="none" strike="noStrike" kern="1200" baseline="0" dirty="0"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he computational advantage </a:t>
            </a:r>
            <a:r>
              <a:rPr lang="en-US" altLang="zh-CN" sz="2000" b="0" i="0" u="none" strike="noStrike" kern="1200" baseline="0" dirty="0">
                <a:solidFill>
                  <a:schemeClr val="accent2"/>
                </a:solidFill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would be reversed </a:t>
            </a:r>
            <a:r>
              <a:rPr lang="en-US" altLang="zh-CN" sz="2000" b="0" i="0" u="none" strike="noStrike" kern="1200" baseline="0" dirty="0"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with larger size of samples!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F886178-0342-407F-BF1E-6F2A68681706}"/>
              </a:ext>
            </a:extLst>
          </p:cNvPr>
          <p:cNvSpPr txBox="1"/>
          <p:nvPr/>
        </p:nvSpPr>
        <p:spPr>
          <a:xfrm>
            <a:off x="7482954" y="3706466"/>
            <a:ext cx="382151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dirty="0">
                <a:latin typeface="Calibri Light" panose="020F0302020204030204" pitchFamily="34" charset="0"/>
                <a:ea typeface="等线 Light" panose="02010600030101010101" pitchFamily="2" charset="-122"/>
              </a:rPr>
              <a:t>T</a:t>
            </a:r>
            <a:r>
              <a:rPr lang="en-US" altLang="zh-CN" sz="2000" b="0" i="0" u="none" strike="noStrike" kern="1200" baseline="0" dirty="0"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he computational advantage </a:t>
            </a:r>
            <a:r>
              <a:rPr lang="en-US" altLang="zh-CN" sz="2000" b="0" i="0" u="none" strike="noStrike" kern="1200" baseline="0" dirty="0">
                <a:solidFill>
                  <a:schemeClr val="accent2"/>
                </a:solidFill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does not rely on the</a:t>
            </a:r>
            <a:r>
              <a:rPr lang="en-US" altLang="zh-CN" sz="2000" b="0" i="0" u="none" strike="noStrike" kern="1200" dirty="0">
                <a:solidFill>
                  <a:schemeClr val="accent2"/>
                </a:solidFill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 </a:t>
            </a:r>
            <a:r>
              <a:rPr lang="en-US" altLang="zh-CN" sz="2000" b="0" i="0" u="none" strike="noStrike" kern="1200" baseline="0" dirty="0">
                <a:solidFill>
                  <a:schemeClr val="accent2"/>
                </a:solidFill>
                <a:latin typeface="Calibri Light" panose="020F0302020204030204" pitchFamily="34" charset="0"/>
                <a:ea typeface="等线 Light" panose="02010600030101010101" pitchFamily="2" charset="-122"/>
                <a:cs typeface="+mn-cs"/>
              </a:rPr>
              <a:t>size of samples!</a:t>
            </a:r>
            <a:endParaRPr lang="zh-CN" altLang="en-US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KSO_Shape">
            <a:extLst>
              <a:ext uri="{FF2B5EF4-FFF2-40B4-BE49-F238E27FC236}">
                <a16:creationId xmlns:a16="http://schemas.microsoft.com/office/drawing/2014/main" id="{72B1BF5F-553B-4BFC-B2E0-0D556146B75C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658122" y="2500245"/>
            <a:ext cx="445985" cy="1748561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259840" y="4677454"/>
            <a:ext cx="3512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alibri Light" panose="020F0302020204030204" pitchFamily="34" charset="0"/>
                <a:ea typeface="等线 Light" panose="02010600030101010101" pitchFamily="2" charset="-122"/>
                <a:sym typeface="Wingdings" panose="05000000000000000000" pitchFamily="2" charset="2"/>
              </a:rPr>
              <a:t> Sample-size-dependent loophole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89971" y="4677454"/>
            <a:ext cx="4607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alibri Light" panose="020F0302020204030204" pitchFamily="34" charset="0"/>
                <a:ea typeface="等线 Light" panose="02010600030101010101" pitchFamily="2" charset="-122"/>
                <a:sym typeface="Wingdings" panose="05000000000000000000" pitchFamily="2" charset="2"/>
              </a:rPr>
              <a:t> Closed the sample-size-dependent loophole!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1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2">
            <a:extLst>
              <a:ext uri="{FF2B5EF4-FFF2-40B4-BE49-F238E27FC236}">
                <a16:creationId xmlns:a16="http://schemas.microsoft.com/office/drawing/2014/main" id="{D20C1419-2C02-48A7-980A-1C81069C2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790" y="-25825"/>
            <a:ext cx="996580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515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Calibri Light" panose="020F0302020204030204" pitchFamily="34" charset="0"/>
              </a:rPr>
              <a:t>Recent progress: GBS with 108 detected photons</a:t>
            </a:r>
          </a:p>
        </p:txBody>
      </p:sp>
      <p:sp>
        <p:nvSpPr>
          <p:cNvPr id="8" name="矩形 7"/>
          <p:cNvSpPr/>
          <p:nvPr/>
        </p:nvSpPr>
        <p:spPr>
          <a:xfrm>
            <a:off x="264179" y="842850"/>
            <a:ext cx="9568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Stimulated PDC: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same laser power, 4 times brighter squeezed light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Calibri Light" panose="020F03020202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4179" y="4055556"/>
            <a:ext cx="3563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144-mode interferometer 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Calibri Light" panose="020F03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t="54427" r="30813" b="-2496"/>
          <a:stretch/>
        </p:blipFill>
        <p:spPr>
          <a:xfrm>
            <a:off x="546925" y="1431073"/>
            <a:ext cx="6561000" cy="256186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333552" y="1381983"/>
            <a:ext cx="3577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Next steps: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Calibri Light" panose="020F0302020204030204" pitchFamily="34" charset="0"/>
            </a:endParaRPr>
          </a:p>
          <a:p>
            <a:pPr marL="271463" marR="0" lvl="0" indent="-2714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Tunable interferometer</a:t>
            </a:r>
          </a:p>
          <a:p>
            <a:pPr marL="271463" marR="0" lvl="0" indent="-2714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More compact set-up</a:t>
            </a:r>
          </a:p>
          <a:p>
            <a:pPr marL="271463" marR="0" lvl="0" indent="-2714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400" dirty="0">
                <a:solidFill>
                  <a:prstClr val="black"/>
                </a:solidFill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Seek a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pplications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…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等线 Light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l="8539" t="12765" r="6327" b="17381"/>
          <a:stretch/>
        </p:blipFill>
        <p:spPr>
          <a:xfrm>
            <a:off x="264179" y="4609541"/>
            <a:ext cx="4265061" cy="19684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99" y="3997730"/>
            <a:ext cx="3547153" cy="27697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274" y="3982556"/>
            <a:ext cx="3403150" cy="27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9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EE95421-CA51-4F84-A710-25B3F004E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013" y="1764732"/>
            <a:ext cx="3638928" cy="25263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D890E9A-48D3-4017-AE77-777C74B42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33" y="1826049"/>
            <a:ext cx="2772407" cy="243064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40733" y="746512"/>
            <a:ext cx="5512089" cy="804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12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000" b="0" dirty="0">
                <a:latin typeface="Calibri Light" panose="020F0302020204030204" pitchFamily="34" charset="0"/>
                <a:ea typeface="等线" panose="02010600030101010101" pitchFamily="2" charset="-122"/>
              </a:rPr>
              <a:t>Now </a:t>
            </a:r>
            <a:r>
              <a:rPr lang="en-US" altLang="zh-CN" sz="2000" b="0" dirty="0" err="1">
                <a:latin typeface="Calibri Light" panose="020F0302020204030204" pitchFamily="34" charset="0"/>
                <a:ea typeface="等线" panose="02010600030101010101" pitchFamily="2" charset="-122"/>
              </a:rPr>
              <a:t>Jiuzhang</a:t>
            </a:r>
            <a:r>
              <a:rPr lang="en-US" altLang="zh-CN" sz="2000" b="0" dirty="0">
                <a:latin typeface="Calibri Light" panose="020F0302020204030204" pitchFamily="34" charset="0"/>
                <a:ea typeface="等线" panose="02010600030101010101" pitchFamily="2" charset="-122"/>
              </a:rPr>
              <a:t> can only solve GBS problem</a:t>
            </a:r>
          </a:p>
          <a:p>
            <a:pPr marL="266700" indent="-266700" algn="just">
              <a:lnSpc>
                <a:spcPct val="12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000" dirty="0">
                <a:latin typeface="Calibri Light" panose="020F0302020204030204" pitchFamily="34" charset="0"/>
                <a:ea typeface="等线" panose="02010600030101010101" pitchFamily="2" charset="-122"/>
              </a:rPr>
              <a:t>But</a:t>
            </a:r>
            <a:r>
              <a:rPr lang="zh-CN" altLang="en-US" sz="2000" dirty="0">
                <a:latin typeface="Calibri Light" panose="020F030202020403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2000" b="0" dirty="0">
                <a:latin typeface="Calibri Light" panose="020F0302020204030204" pitchFamily="34" charset="0"/>
                <a:ea typeface="等线" panose="02010600030101010101" pitchFamily="2" charset="-122"/>
              </a:rPr>
              <a:t>GBS links to potentially practical applications:</a:t>
            </a:r>
          </a:p>
        </p:txBody>
      </p:sp>
      <p:sp>
        <p:nvSpPr>
          <p:cNvPr id="14" name="矩形 72">
            <a:extLst>
              <a:ext uri="{FF2B5EF4-FFF2-40B4-BE49-F238E27FC236}">
                <a16:creationId xmlns:a16="http://schemas.microsoft.com/office/drawing/2014/main" id="{AEA94749-18D1-4461-83CF-0C4A64B4B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564" y="-62795"/>
            <a:ext cx="936287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515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rPr>
              <a:t>Potentially practical applications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B664936-0257-487F-A9E1-7E0383F93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2341" y="1874566"/>
            <a:ext cx="3425399" cy="238213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5B95D86-A24E-4787-8F92-C029364DAC70}"/>
              </a:ext>
            </a:extLst>
          </p:cNvPr>
          <p:cNvSpPr txBox="1"/>
          <p:nvPr/>
        </p:nvSpPr>
        <p:spPr>
          <a:xfrm>
            <a:off x="940733" y="4414341"/>
            <a:ext cx="9714186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-179388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HP Simplified Light" panose="020B0406020204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Graph-related problems: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optimization, graph similarity, point process</a:t>
            </a:r>
          </a:p>
          <a:p>
            <a:pPr marL="179388" lvl="0" algn="just">
              <a:lnSpc>
                <a:spcPct val="125000"/>
              </a:lnSpc>
              <a:buClr>
                <a:srgbClr val="C0504D"/>
              </a:buClr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[PRL 121, 030503 (2018), PRA 98, 012322 (2018), PRA 98, 032310 (2018</a:t>
            </a:r>
            <a:r>
              <a:rPr lang="en-US" altLang="zh-CN" dirty="0">
                <a:solidFill>
                  <a:prstClr val="black"/>
                </a:solidFill>
                <a:latin typeface="Calibri Light" panose="020F03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), PRA 101, 032314 (2020)]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179388" marR="0" lvl="0" indent="-179388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HP Simplified Light" panose="020B0406020204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Quantum chemistry: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simulation of molecular vibration spectrum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and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+mn-cs"/>
              </a:rPr>
              <a:t> molecular docking</a:t>
            </a:r>
          </a:p>
          <a:p>
            <a:pPr marR="0" lvl="0" indent="179388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+mn-cs"/>
              </a:rPr>
              <a:t>[Nat. Photon. 9, 615 (2015), </a:t>
            </a:r>
            <a:r>
              <a:rPr kumimoji="0" lang="fr-FR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+mn-cs"/>
              </a:rPr>
              <a:t>Sci. Adv. 6, eaax1950 (2020)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+mn-cs"/>
              </a:rPr>
              <a:t>]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+mn-cs"/>
            </a:endParaRPr>
          </a:p>
          <a:p>
            <a:pPr marL="179388" marR="0" lvl="0" indent="-179388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HP Simplified Light" panose="020B0406020204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+mn-cs"/>
              </a:rPr>
              <a:t>Quantum machine learning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 panose="02010600030101010101" pitchFamily="2" charset="-122"/>
                <a:cs typeface="+mn-cs"/>
              </a:rPr>
              <a:t>[PRA 102, 012417 (2020)] </a:t>
            </a:r>
          </a:p>
          <a:p>
            <a:pPr marL="179388" marR="0" lvl="0" indent="-179388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HP Simplified Light" panose="020B0406020204020204" pitchFamily="34" charset="0"/>
              <a:buChar char="•"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 Light"/>
                <a:cs typeface="Times New Roman" panose="02020603050405020304" pitchFamily="18" charset="0"/>
              </a:rPr>
              <a:t>……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F8ACC1-17AE-411A-B7D9-631BF3B8B8E1}"/>
              </a:ext>
            </a:extLst>
          </p:cNvPr>
          <p:cNvSpPr txBox="1">
            <a:spLocks/>
          </p:cNvSpPr>
          <p:nvPr/>
        </p:nvSpPr>
        <p:spPr>
          <a:xfrm>
            <a:off x="2660535" y="37644"/>
            <a:ext cx="6870930" cy="4783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等线 Light"/>
                <a:cs typeface="Calibri" panose="020F0502020204030204" pitchFamily="34" charset="0"/>
              </a:rPr>
              <a:t>Other candidates of quantum computing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等线 Light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884C6F4-96E7-4D96-8D80-C31C705F7F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3505" r="1180" b="2297"/>
          <a:stretch/>
        </p:blipFill>
        <p:spPr>
          <a:xfrm>
            <a:off x="1738935" y="1081179"/>
            <a:ext cx="3570976" cy="34859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30BE84-C3D7-4984-8DCB-BE6C86289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14" y="1081180"/>
            <a:ext cx="4647937" cy="348595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865AFA2-3879-4CB8-9E82-7E9E8C0D987C}"/>
              </a:ext>
            </a:extLst>
          </p:cNvPr>
          <p:cNvSpPr txBox="1"/>
          <p:nvPr/>
        </p:nvSpPr>
        <p:spPr>
          <a:xfrm>
            <a:off x="1738935" y="4686047"/>
            <a:ext cx="3574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latin typeface="Calibri Light" panose="020F0302020204030204" pitchFamily="34" charset="0"/>
              </a:rPr>
              <a:t>Superconducting quantum circuit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9B4D33-D009-4E5E-ABDC-9E1FB284303C}"/>
              </a:ext>
            </a:extLst>
          </p:cNvPr>
          <p:cNvSpPr txBox="1"/>
          <p:nvPr/>
        </p:nvSpPr>
        <p:spPr>
          <a:xfrm>
            <a:off x="6681211" y="4684636"/>
            <a:ext cx="3806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latin typeface="Calibri Light" panose="020F0302020204030204" pitchFamily="34" charset="0"/>
              </a:rPr>
              <a:t>Ultra-cold atoms in optical lattices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FBC1383-0FF3-4CDC-9899-79F2AC474D27}"/>
              </a:ext>
            </a:extLst>
          </p:cNvPr>
          <p:cNvSpPr txBox="1"/>
          <p:nvPr/>
        </p:nvSpPr>
        <p:spPr>
          <a:xfrm>
            <a:off x="2403746" y="5545987"/>
            <a:ext cx="7384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Calibri Light" panose="020F0302020204030204" pitchFamily="34" charset="0"/>
              </a:rPr>
              <a:t>S</a:t>
            </a:r>
            <a:r>
              <a:rPr lang="zh-CN" altLang="en-US" sz="2400" dirty="0">
                <a:solidFill>
                  <a:schemeClr val="accent2"/>
                </a:solidFill>
                <a:latin typeface="Calibri Light" panose="020F0302020204030204" pitchFamily="34" charset="0"/>
              </a:rPr>
              <a:t>calability and high-precision quantum manipulation</a:t>
            </a:r>
          </a:p>
        </p:txBody>
      </p:sp>
    </p:spTree>
    <p:extLst>
      <p:ext uri="{BB962C8B-B14F-4D97-AF65-F5344CB8AC3E}">
        <p14:creationId xmlns:p14="http://schemas.microsoft.com/office/powerpoint/2010/main" val="41617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63494" y="3909775"/>
            <a:ext cx="10285962" cy="2050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marR="0" lvl="0" indent="-2667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</a:rPr>
              <a:t>Entanglement of 10 and 12 superconducting qubits</a:t>
            </a:r>
          </a:p>
          <a:p>
            <a:pPr marR="0" lvl="0" indent="26828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[PRL 119, 180511 (2017); PRL 122, 110501 (2019)]</a:t>
            </a:r>
            <a:endParaRPr lang="en-US" altLang="zh-CN" sz="2000" dirty="0">
              <a:solidFill>
                <a:prstClr val="black"/>
              </a:solidFill>
              <a:latin typeface="Calibri Light" panose="020F0302020204030204" pitchFamily="34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30000"/>
              </a:lnSpc>
              <a:buClr>
                <a:schemeClr val="accent2"/>
              </a:buClr>
              <a:buFont typeface="Wingdings 3" panose="05040102010807070707" pitchFamily="18" charset="2"/>
              <a:buChar char=""/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</a:rPr>
              <a:t>Demonstration of topological robustness of </a:t>
            </a:r>
            <a:r>
              <a:rPr lang="en-US" altLang="zh-CN" sz="2000" dirty="0" err="1">
                <a:solidFill>
                  <a:prstClr val="black"/>
                </a:solidFill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</a:rPr>
              <a:t>Anyonic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</a:rPr>
              <a:t> braiding statistics [PRL 121, 030502 (2018)]</a:t>
            </a:r>
            <a:endParaRPr lang="zh-CN" altLang="en-US" sz="2000" dirty="0">
              <a:solidFill>
                <a:prstClr val="black"/>
              </a:solidFill>
              <a:latin typeface="Calibri Light" panose="020F0302020204030204" pitchFamily="34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  <a:p>
            <a:pPr marL="266700" marR="0" lvl="0" indent="-2667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</a:rPr>
              <a:t>Strongly correlated quantum walks with 12-qubit superconducting processor</a:t>
            </a:r>
          </a:p>
          <a:p>
            <a:pPr marR="0" lvl="0" indent="269875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</a:rPr>
              <a:t>[Science 364, 753 (2019)]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84" y="895130"/>
            <a:ext cx="2401460" cy="34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735" y="1354096"/>
            <a:ext cx="3962363" cy="234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465662" y="6046439"/>
            <a:ext cx="9260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</a:rPr>
              <a:t>Fabrication and measurement of 66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</a:rPr>
              <a:t>-qubit device for random circuit sampling in progress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ea typeface="等线 Light" panose="02010600030101010101" pitchFamily="2" charset="-122"/>
            </a:endParaRPr>
          </a:p>
        </p:txBody>
      </p:sp>
      <p:sp>
        <p:nvSpPr>
          <p:cNvPr id="9" name="矩形 72"/>
          <p:cNvSpPr>
            <a:spLocks noChangeArrowheads="1"/>
          </p:cNvSpPr>
          <p:nvPr/>
        </p:nvSpPr>
        <p:spPr bwMode="auto">
          <a:xfrm>
            <a:off x="1906183" y="-40436"/>
            <a:ext cx="837963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Calibri Light" panose="020F03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Superconductor quantum computing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B920407-22D2-4EFE-8403-70CE9CD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551" y="1277102"/>
            <a:ext cx="3198116" cy="234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213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899FBF9-8481-47D0-9CB4-284BC1F5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47" y="3409699"/>
            <a:ext cx="5088785" cy="1281690"/>
          </a:xfrm>
          <a:prstGeom prst="rect">
            <a:avLst/>
          </a:prstGeom>
        </p:spPr>
      </p:pic>
      <p:pic>
        <p:nvPicPr>
          <p:cNvPr id="2" name="Picture 13" descr="453736a-f1">
            <a:extLst>
              <a:ext uri="{FF2B5EF4-FFF2-40B4-BE49-F238E27FC236}">
                <a16:creationId xmlns:a16="http://schemas.microsoft.com/office/drawing/2014/main" id="{CA1A3022-02B0-4345-9D5F-BA509B18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47" y="953280"/>
            <a:ext cx="2607263" cy="18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FAB4509-E284-4D9C-A06B-3ED049401EFF}"/>
              </a:ext>
            </a:extLst>
          </p:cNvPr>
          <p:cNvSpPr txBox="1"/>
          <p:nvPr/>
        </p:nvSpPr>
        <p:spPr>
          <a:xfrm>
            <a:off x="3806367" y="1489191"/>
            <a:ext cx="6941581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Ultracold atoms is a novel system for quantum simulation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“Quantum engineering” of Hamiltonians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E3C2FF9-1FAF-4900-9F91-730F8601FEAE}"/>
              </a:ext>
            </a:extLst>
          </p:cNvPr>
          <p:cNvSpPr txBox="1"/>
          <p:nvPr/>
        </p:nvSpPr>
        <p:spPr>
          <a:xfrm>
            <a:off x="615936" y="5023117"/>
            <a:ext cx="5480064" cy="803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Atom-atom entanglement in optical lattices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Arial" panose="020B0604020202020204" pitchFamily="34" charset="0"/>
              </a:rPr>
              <a:t>~600 pairs: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Arial" panose="020B0604020202020204" pitchFamily="34" charset="0"/>
              </a:rPr>
              <a:t>Nature Physics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Arial" panose="020B0604020202020204" pitchFamily="34" charset="0"/>
              </a:rPr>
              <a:t>12,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Arial" panose="020B0604020202020204" pitchFamily="34" charset="0"/>
              </a:rPr>
              <a:t>783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Arial" panose="020B0604020202020204" pitchFamily="34" charset="0"/>
              </a:rPr>
              <a:t> (2016)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E5820BC-C761-4D51-8142-F594143C4B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3" r="4013" b="5493"/>
          <a:stretch/>
        </p:blipFill>
        <p:spPr>
          <a:xfrm>
            <a:off x="9006531" y="3078157"/>
            <a:ext cx="2077518" cy="170090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6B322968-A3DA-4331-B5A2-C63E08ACB4D3}"/>
              </a:ext>
            </a:extLst>
          </p:cNvPr>
          <p:cNvSpPr txBox="1"/>
          <p:nvPr/>
        </p:nvSpPr>
        <p:spPr>
          <a:xfrm>
            <a:off x="6323432" y="5023117"/>
            <a:ext cx="5224026" cy="1172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Demonstration of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Toric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-code Hamiltonian and the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Anyonic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 fractional statistics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Nature Physics 13, 1195 (2017)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3B2C314-17A2-4278-85DD-9FA80CFF0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113" y="3032237"/>
            <a:ext cx="1992307" cy="5943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69836F-7003-4E91-9849-062CDF2828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0052"/>
          <a:stretch/>
        </p:blipFill>
        <p:spPr>
          <a:xfrm>
            <a:off x="6875894" y="3709055"/>
            <a:ext cx="1126698" cy="4935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3D39B5-2C53-45CC-B395-8B322F0AAB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113"/>
          <a:stretch/>
        </p:blipFill>
        <p:spPr>
          <a:xfrm>
            <a:off x="6828048" y="4285075"/>
            <a:ext cx="1568449" cy="519000"/>
          </a:xfrm>
          <a:prstGeom prst="rect">
            <a:avLst/>
          </a:prstGeom>
        </p:spPr>
      </p:pic>
      <p:sp>
        <p:nvSpPr>
          <p:cNvPr id="13" name="矩形 72">
            <a:extLst>
              <a:ext uri="{FF2B5EF4-FFF2-40B4-BE49-F238E27FC236}">
                <a16:creationId xmlns:a16="http://schemas.microsoft.com/office/drawing/2014/main" id="{694421E6-8976-4F90-86A2-B550EB6B4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75" y="-11090"/>
            <a:ext cx="1073236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Quantum computation and simulation with ultracold atoms</a:t>
            </a:r>
          </a:p>
        </p:txBody>
      </p:sp>
    </p:spTree>
    <p:extLst>
      <p:ext uri="{BB962C8B-B14F-4D97-AF65-F5344CB8AC3E}">
        <p14:creationId xmlns:p14="http://schemas.microsoft.com/office/powerpoint/2010/main" val="26539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92895" y="950633"/>
            <a:ext cx="11133187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2000" kern="0" spc="-6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Classical computational bottleneck</a:t>
            </a:r>
          </a:p>
          <a:p>
            <a:pPr algn="ctr"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altLang="zh-CN" sz="2000" kern="0" spc="-60" dirty="0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The world’s total computing power is insufficient to search a target in </a:t>
            </a:r>
            <a:r>
              <a:rPr lang="en-US" altLang="zh-CN" sz="2000" kern="0" spc="-6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zh-CN" sz="2000" kern="0" spc="-60" baseline="300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90</a:t>
            </a:r>
            <a:r>
              <a:rPr lang="en-US" altLang="zh-CN" sz="2000" kern="0" spc="-6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kern="0" spc="-60" dirty="0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database within a year</a:t>
            </a:r>
          </a:p>
          <a:p>
            <a:pPr algn="ctr">
              <a:lnSpc>
                <a:spcPct val="130000"/>
              </a:lnSpc>
            </a:pPr>
            <a:r>
              <a:rPr lang="en-US" altLang="zh-CN" sz="2000" kern="0" spc="-60" dirty="0">
                <a:solidFill>
                  <a:schemeClr val="accent2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 technological limit</a:t>
            </a:r>
          </a:p>
          <a:p>
            <a:pPr algn="ctr">
              <a:lnSpc>
                <a:spcPct val="130000"/>
              </a:lnSpc>
            </a:pPr>
            <a:r>
              <a:rPr lang="en-US" altLang="zh-CN" sz="2000" kern="0" spc="-60" dirty="0">
                <a:solidFill>
                  <a:prstClr val="black"/>
                </a:solidFill>
                <a:latin typeface="Calibri Light" panose="020F0302020204030204" pitchFamily="34" charset="0"/>
              </a:rPr>
              <a:t>The Moore’s law that predicts the transistor density doubles every 18 months has come to an end</a:t>
            </a:r>
            <a:endParaRPr lang="zh-CN" altLang="en-US" sz="2000" kern="0" spc="-6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44567" y="5513384"/>
            <a:ext cx="5124515" cy="856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Clr>
                <a:srgbClr val="CC3300"/>
              </a:buClr>
            </a:pPr>
            <a:r>
              <a:rPr lang="en-US" altLang="zh-CN" sz="2000" dirty="0">
                <a:latin typeface="Calibri Light" panose="020F0302020204030204" pitchFamily="34" charset="0"/>
                <a:cs typeface="Times New Roman" panose="02020603050405020304" pitchFamily="18" charset="0"/>
              </a:rPr>
              <a:t>Tunneling induced leakage</a:t>
            </a:r>
            <a:r>
              <a:rPr lang="en-US" altLang="zh-CN" sz="2000" dirty="0">
                <a:solidFill>
                  <a:srgbClr val="CC3300"/>
                </a:solidFill>
                <a:latin typeface="Calibri Light" panose="020F0302020204030204" pitchFamily="34" charset="0"/>
                <a:ea typeface="微软雅黑" panose="020B0503020204020204" pitchFamily="34" charset="-122"/>
                <a:sym typeface="Wingdings 3" panose="05040102010807070707" pitchFamily="18" charset="2"/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微软雅黑" panose="020B0503020204020204" pitchFamily="34" charset="-122"/>
                <a:sym typeface="Wingdings 3" panose="05040102010807070707" pitchFamily="18" charset="2"/>
              </a:rPr>
              <a:t>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 panose="020B0503020204020204" pitchFamily="34" charset="-122"/>
              </a:rPr>
              <a:t> </a:t>
            </a:r>
            <a:endParaRPr lang="en-US" altLang="zh-CN" sz="2000" dirty="0"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buClr>
                <a:srgbClr val="CC3300"/>
              </a:buClr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The “0/1” logic in the transistors will fail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74444" y="5513384"/>
            <a:ext cx="3923117" cy="855427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 panose="020B0503020204020204" pitchFamily="34" charset="-122"/>
              </a:rPr>
              <a:t>2017, 14 nm</a:t>
            </a:r>
            <a:r>
              <a:rPr lang="en-US" altLang="zh-CN" sz="2000" dirty="0">
                <a:solidFill>
                  <a:srgbClr val="CC3300"/>
                </a:solidFill>
                <a:latin typeface="Calibri Light" panose="020F0302020204030204" pitchFamily="34" charset="0"/>
                <a:ea typeface="微软雅黑" panose="020B0503020204020204" pitchFamily="34" charset="-122"/>
                <a:sym typeface="Wingdings 3" panose="05040102010807070707" pitchFamily="18" charset="2"/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微软雅黑" panose="020B0503020204020204" pitchFamily="34" charset="-122"/>
                <a:sym typeface="Wingdings 3" panose="05040102010807070707" pitchFamily="18" charset="2"/>
              </a:rPr>
              <a:t></a:t>
            </a:r>
            <a:r>
              <a:rPr lang="en-US" altLang="zh-CN" sz="2000" dirty="0">
                <a:solidFill>
                  <a:srgbClr val="CC3300"/>
                </a:solidFill>
                <a:latin typeface="Calibri Light" panose="020F0302020204030204" pitchFamily="34" charset="0"/>
                <a:ea typeface="微软雅黑" panose="020B0503020204020204" pitchFamily="34" charset="-122"/>
                <a:sym typeface="Wingdings 3" panose="05040102010807070707" pitchFamily="18" charset="2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 panose="020B0503020204020204" pitchFamily="34" charset="-122"/>
              </a:rPr>
              <a:t>2022, 4 nm 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微软雅黑" panose="020B0503020204020204" pitchFamily="34" charset="-122"/>
                <a:sym typeface="Wingdings 3" panose="05040102010807070707" pitchFamily="18" charset="2"/>
              </a:rPr>
              <a:t>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 panose="020B0503020204020204" pitchFamily="34" charset="-122"/>
              </a:rPr>
              <a:t> 0.2 nm (atomic scale) 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微软雅黑" panose="020B0503020204020204" pitchFamily="34" charset="-122"/>
                <a:sym typeface="Wingdings 3" panose="05040102010807070707" pitchFamily="18" charset="2"/>
              </a:rPr>
              <a:t></a:t>
            </a:r>
            <a:r>
              <a:rPr lang="en-US" altLang="zh-CN" sz="2000" dirty="0">
                <a:solidFill>
                  <a:prstClr val="black"/>
                </a:solidFill>
                <a:latin typeface="Calibri Light" panose="020F0302020204030204" pitchFamily="34" charset="0"/>
                <a:ea typeface="微软雅黑" panose="020B0503020204020204" pitchFamily="34" charset="-122"/>
                <a:sym typeface="Wingdings 3" panose="05040102010807070707" pitchFamily="18" charset="2"/>
              </a:rPr>
              <a:t> ???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3" y="2852285"/>
            <a:ext cx="4745639" cy="266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790" y="2855428"/>
            <a:ext cx="4714071" cy="265795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101590" y="0"/>
            <a:ext cx="5988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Challenges: computational capacity</a:t>
            </a:r>
          </a:p>
        </p:txBody>
      </p:sp>
    </p:spTree>
    <p:extLst>
      <p:ext uri="{BB962C8B-B14F-4D97-AF65-F5344CB8AC3E}">
        <p14:creationId xmlns:p14="http://schemas.microsoft.com/office/powerpoint/2010/main" val="27150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8" y="1519831"/>
            <a:ext cx="5185938" cy="34592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71" y="1445849"/>
            <a:ext cx="5498345" cy="192782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2383" y="642809"/>
            <a:ext cx="5498345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50825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Staggered-immersion cooling defect-free optical lattice  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b="54705"/>
          <a:stretch/>
        </p:blipFill>
        <p:spPr>
          <a:xfrm>
            <a:off x="6579547" y="3326697"/>
            <a:ext cx="4781981" cy="208820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E3C2FF9-1FAF-4900-9F91-730F8601FEAE}"/>
              </a:ext>
            </a:extLst>
          </p:cNvPr>
          <p:cNvSpPr txBox="1"/>
          <p:nvPr/>
        </p:nvSpPr>
        <p:spPr>
          <a:xfrm>
            <a:off x="502384" y="5053056"/>
            <a:ext cx="5520001" cy="1507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-179388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Arial" panose="020B0604020202020204" pitchFamily="34" charset="0"/>
              </a:rPr>
              <a:t>Filling factor: 99.2%</a:t>
            </a:r>
          </a:p>
          <a:p>
            <a:pPr marL="179388" marR="0" lvl="0" indent="-179388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~1200 pairs of atom-atom entanglement with high fidelity (99.3%)</a:t>
            </a:r>
          </a:p>
          <a:p>
            <a:pPr marL="0" marR="0" lvl="0" indent="179388" algn="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                        Science 369, 550 (2020)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388575" y="642809"/>
            <a:ext cx="5128511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667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Simulating a LGT theory with a 71-site quantum simulator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E3C2FF9-1FAF-4900-9F91-730F8601FEAE}"/>
              </a:ext>
            </a:extLst>
          </p:cNvPr>
          <p:cNvSpPr txBox="1"/>
          <p:nvPr/>
        </p:nvSpPr>
        <p:spPr>
          <a:xfrm>
            <a:off x="6388574" y="5422388"/>
            <a:ext cx="5163925" cy="1138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-179388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Arial" panose="020B0604020202020204" pitchFamily="34" charset="0"/>
              </a:rPr>
              <a:t>Schwinger equation is simulated </a:t>
            </a:r>
          </a:p>
          <a:p>
            <a:pPr marL="179388" marR="0" lvl="0" indent="-179388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Guass’s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 law is verified in the experiment </a:t>
            </a:r>
          </a:p>
          <a:p>
            <a:pPr marL="0" marR="0" lvl="0" indent="179388" algn="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                     Nature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Arial" panose="020B0604020202020204" pitchFamily="34" charset="0"/>
              </a:rPr>
              <a:t>587, 392 (2020)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1" name="矩形 72">
            <a:extLst>
              <a:ext uri="{FF2B5EF4-FFF2-40B4-BE49-F238E27FC236}">
                <a16:creationId xmlns:a16="http://schemas.microsoft.com/office/drawing/2014/main" id="{6BB59F1D-7885-4C28-8305-BA077CDB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75" y="-11090"/>
            <a:ext cx="1073236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Quantum computation and simulation with ultracold atoms</a:t>
            </a:r>
          </a:p>
        </p:txBody>
      </p:sp>
    </p:spTree>
    <p:extLst>
      <p:ext uri="{BB962C8B-B14F-4D97-AF65-F5344CB8AC3E}">
        <p14:creationId xmlns:p14="http://schemas.microsoft.com/office/powerpoint/2010/main" val="12854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5B20F6-7429-41C9-ACC9-CE012E4F1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95" y="877383"/>
            <a:ext cx="2870211" cy="2022253"/>
          </a:xfrm>
          <a:prstGeom prst="rect">
            <a:avLst/>
          </a:prstGeom>
        </p:spPr>
      </p:pic>
      <p:sp>
        <p:nvSpPr>
          <p:cNvPr id="19" name="矩形 72">
            <a:extLst>
              <a:ext uri="{FF2B5EF4-FFF2-40B4-BE49-F238E27FC236}">
                <a16:creationId xmlns:a16="http://schemas.microsoft.com/office/drawing/2014/main" id="{AB72FD55-F899-41CF-B9A2-16AC09C1F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75" y="-11090"/>
            <a:ext cx="1073236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Quantum computation and simulation with ultracold atoms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AAD14EE-3CB1-4A24-9033-B317C90A3956}"/>
              </a:ext>
            </a:extLst>
          </p:cNvPr>
          <p:cNvSpPr txBox="1"/>
          <p:nvPr/>
        </p:nvSpPr>
        <p:spPr>
          <a:xfrm>
            <a:off x="4319260" y="1259448"/>
            <a:ext cx="7524166" cy="11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Quantum simulation of Gauge potential with neutral atoms</a:t>
            </a:r>
          </a:p>
          <a:p>
            <a:pPr marL="449263" marR="0" lvl="0" indent="-179388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rPr>
              <a:t>Phase diagram of 1D spin-orbit coupling [PRL 109, 115301 (2012)]</a:t>
            </a:r>
            <a:endParaRPr kumimoji="0" lang="fr-FR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 Light" panose="020B0502040204020203" pitchFamily="34" charset="-122"/>
              <a:cs typeface="+mn-cs"/>
            </a:endParaRPr>
          </a:p>
          <a:p>
            <a:pPr marL="449263" marR="0" lvl="0" indent="-179388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Realization of 2D SOC [Science 354, 83 (2016)]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A092AC2-F744-4735-9F7E-6596D78EAA22}"/>
              </a:ext>
            </a:extLst>
          </p:cNvPr>
          <p:cNvSpPr txBox="1"/>
          <p:nvPr/>
        </p:nvSpPr>
        <p:spPr>
          <a:xfrm>
            <a:off x="4267442" y="3174436"/>
            <a:ext cx="7210600" cy="190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Quantum simulation with ultracold molecules</a:t>
            </a:r>
          </a:p>
          <a:p>
            <a:pPr marL="269875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fr-FR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Obtaining information of 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"/>
                <a:cs typeface="+mn-cs"/>
              </a:rPr>
              <a:t>potential energy of triatomic molecule containing 49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/>
                <a:cs typeface="+mn-cs"/>
              </a:rPr>
              <a:t>electrons</a:t>
            </a:r>
            <a:r>
              <a:rPr kumimoji="0" lang="fr-FR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 (cannot be obtained by solving multi-electron Schrödinger equation with classical numerical simulation) [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Science 363, 261 (2019)</a:t>
            </a:r>
            <a:r>
              <a:rPr kumimoji="0" lang="fr-FR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 Light" panose="020B0502040204020203" pitchFamily="34" charset="-122"/>
                <a:cs typeface="+mn-cs"/>
              </a:rPr>
              <a:t>]</a:t>
            </a:r>
          </a:p>
        </p:txBody>
      </p:sp>
      <p:pic>
        <p:nvPicPr>
          <p:cNvPr id="33" name="Picture 7">
            <a:extLst>
              <a:ext uri="{FF2B5EF4-FFF2-40B4-BE49-F238E27FC236}">
                <a16:creationId xmlns:a16="http://schemas.microsoft.com/office/drawing/2014/main" id="{E554A6CB-A81D-4B2B-8334-976A3CCD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49" y="3197058"/>
            <a:ext cx="3362011" cy="194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8E39AE0C-9E28-4DBB-A2BD-668E048A99CB}"/>
              </a:ext>
            </a:extLst>
          </p:cNvPr>
          <p:cNvSpPr/>
          <p:nvPr/>
        </p:nvSpPr>
        <p:spPr>
          <a:xfrm>
            <a:off x="1972985" y="5433536"/>
            <a:ext cx="9556875" cy="1176541"/>
          </a:xfrm>
          <a:prstGeom prst="rect">
            <a:avLst/>
          </a:prstGeom>
          <a:solidFill>
            <a:srgbClr val="D9D9D9">
              <a:alpha val="69804"/>
            </a:srgbClr>
          </a:solidFill>
        </p:spPr>
        <p:txBody>
          <a:bodyPr wrap="square">
            <a:spAutoFit/>
          </a:bodyPr>
          <a:lstStyle/>
          <a:p>
            <a:pPr marL="179388" marR="0" lvl="0" indent="-179388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</a:rPr>
              <a:t>Coherent manipulation of an entangled state of ~100 atoms</a:t>
            </a:r>
          </a:p>
          <a:p>
            <a:pPr marL="179388" marR="0" lvl="0" indent="-179388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</a:rPr>
              <a:t>Mimicking strongly correlated topological matter, phase diagram of Fermi-Hubbard model, dynamics of ultracold chemistry……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等线 Light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8BDCF04-8962-428F-80A6-BB0311603E9F}"/>
              </a:ext>
            </a:extLst>
          </p:cNvPr>
          <p:cNvSpPr txBox="1"/>
          <p:nvPr/>
        </p:nvSpPr>
        <p:spPr>
          <a:xfrm>
            <a:off x="828429" y="5620286"/>
            <a:ext cx="887729" cy="803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-2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Times New Roman" panose="02020603050405020304" pitchFamily="18" charset="0"/>
              </a:rPr>
              <a:t>Next step:</a:t>
            </a:r>
          </a:p>
        </p:txBody>
      </p:sp>
    </p:spTree>
    <p:extLst>
      <p:ext uri="{BB962C8B-B14F-4D97-AF65-F5344CB8AC3E}">
        <p14:creationId xmlns:p14="http://schemas.microsoft.com/office/powerpoint/2010/main" val="166003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861218" y="4967229"/>
            <a:ext cx="1046484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等线 Light" panose="02010600030101010101" pitchFamily="2" charset="-122"/>
              </a:rPr>
              <a:t>In next 5-10 years: </a:t>
            </a:r>
            <a:r>
              <a:rPr lang="en-US" altLang="zh-CN" sz="2000" dirty="0">
                <a:latin typeface="Calibri Light" panose="020F0302020204030204" pitchFamily="34" charset="0"/>
                <a:ea typeface="等线 Light" panose="02010600030101010101" pitchFamily="2" charset="-122"/>
              </a:rPr>
              <a:t>coherent manipulation of a few hundreds to thousands qubits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等线 Light" panose="02010600030101010101" pitchFamily="2" charset="-122"/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等线 Light" panose="02010600030101010101" pitchFamily="2" charset="-122"/>
                <a:sym typeface="Wingdings 3" panose="05040102010807070707" pitchFamily="18" charset="2"/>
              </a:rPr>
              <a:t></a:t>
            </a:r>
            <a:r>
              <a:rPr lang="en-US" altLang="zh-CN" sz="2000" dirty="0">
                <a:latin typeface="Calibri Light" panose="020F0302020204030204" pitchFamily="34" charset="0"/>
                <a:ea typeface="等线 Light" panose="02010600030101010101" pitchFamily="2" charset="-122"/>
                <a:sym typeface="Wingdings 3" panose="05040102010807070707" pitchFamily="18" charset="2"/>
              </a:rPr>
              <a:t> </a:t>
            </a:r>
            <a:r>
              <a:rPr lang="en-US" altLang="zh-CN" sz="2000" dirty="0">
                <a:latin typeface="Calibri Light" panose="020F0302020204030204" pitchFamily="34" charset="0"/>
                <a:ea typeface="等线 Light" panose="02010600030101010101" pitchFamily="2" charset="-122"/>
              </a:rPr>
              <a:t>study the mechanism of high-temperature superconducting, quantum hall effect and so on </a:t>
            </a:r>
          </a:p>
          <a:p>
            <a:pPr marL="266700" indent="-266700" algn="just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"/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等线 Light" panose="02010600030101010101" pitchFamily="2" charset="-122"/>
                <a:sym typeface="Wingdings 3" panose="05040102010807070707" pitchFamily="18" charset="2"/>
              </a:rPr>
              <a:t>In next 15-20 years: </a:t>
            </a:r>
            <a:r>
              <a:rPr lang="en-US" altLang="zh-CN" sz="2000" dirty="0">
                <a:latin typeface="Calibri Light" panose="020F0302020204030204" pitchFamily="34" charset="0"/>
                <a:ea typeface="等线 Light" panose="02010600030101010101" pitchFamily="2" charset="-122"/>
              </a:rPr>
              <a:t>quantum computer with millions of qubits </a:t>
            </a: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ea typeface="等线 Light" panose="02010600030101010101" pitchFamily="2" charset="-122"/>
                <a:sym typeface="Wingdings 3" panose="05040102010807070707" pitchFamily="18" charset="2"/>
              </a:rPr>
              <a:t> </a:t>
            </a:r>
            <a:r>
              <a:rPr lang="en-US" altLang="zh-CN" sz="2000" dirty="0">
                <a:latin typeface="Calibri Light" panose="020F0302020204030204" pitchFamily="34" charset="0"/>
                <a:ea typeface="等线 Light" panose="02010600030101010101" pitchFamily="2" charset="-122"/>
                <a:sym typeface="Wingdings 3" panose="05040102010807070707" pitchFamily="18" charset="2"/>
              </a:rPr>
              <a:t>realize </a:t>
            </a:r>
            <a:r>
              <a:rPr lang="en-US" altLang="zh-CN" sz="2000" dirty="0">
                <a:latin typeface="Calibri Light" panose="020F0302020204030204" pitchFamily="34" charset="0"/>
                <a:ea typeface="等线 Light" panose="02010600030101010101" pitchFamily="2" charset="-122"/>
              </a:rPr>
              <a:t>universal and programmable quantum computers with the help of quantum error correction</a:t>
            </a:r>
            <a:endParaRPr lang="zh-CN" altLang="en-US" sz="2000" dirty="0">
              <a:latin typeface="Calibri Light" panose="020F0302020204030204" pitchFamily="34" charset="0"/>
              <a:ea typeface="等线 Light" panose="0201060003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B270811-795F-414A-AF35-AF00151C894C}"/>
              </a:ext>
            </a:extLst>
          </p:cNvPr>
          <p:cNvSpPr/>
          <p:nvPr/>
        </p:nvSpPr>
        <p:spPr>
          <a:xfrm>
            <a:off x="4605046" y="-7416"/>
            <a:ext cx="2981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Future prospects</a:t>
            </a:r>
            <a:endParaRPr kumimoji="0" lang="fr-FR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3638BC6-55BD-40D4-874E-2C9A74F89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645" y="640574"/>
            <a:ext cx="5493346" cy="42634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445C340-44DB-418D-9032-DF4FB3A5F7C1}"/>
              </a:ext>
            </a:extLst>
          </p:cNvPr>
          <p:cNvSpPr txBox="1"/>
          <p:nvPr/>
        </p:nvSpPr>
        <p:spPr>
          <a:xfrm>
            <a:off x="6093639" y="3559023"/>
            <a:ext cx="1995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Classically </a:t>
            </a:r>
            <a:r>
              <a:rPr lang="en-US" altLang="zh-CN" sz="1600" dirty="0" err="1"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simulatable</a:t>
            </a:r>
            <a:endParaRPr lang="zh-CN" altLang="en-US" sz="1600" b="1" dirty="0">
              <a:latin typeface="Calibri Light" panose="020F03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30727FE-BF43-4177-A2E6-3FA77028B2C5}"/>
              </a:ext>
            </a:extLst>
          </p:cNvPr>
          <p:cNvSpPr txBox="1"/>
          <p:nvPr/>
        </p:nvSpPr>
        <p:spPr>
          <a:xfrm>
            <a:off x="6789021" y="1325753"/>
            <a:ext cx="1236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Universal QC</a:t>
            </a:r>
            <a:endParaRPr lang="zh-CN" altLang="en-US" sz="1600" b="1" dirty="0">
              <a:latin typeface="Calibri Light" panose="020F03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CF8FDAC-A9F5-4A08-B9C1-899B7F62AD9B}"/>
              </a:ext>
            </a:extLst>
          </p:cNvPr>
          <p:cNvSpPr txBox="1"/>
          <p:nvPr/>
        </p:nvSpPr>
        <p:spPr>
          <a:xfrm>
            <a:off x="3408563" y="1132462"/>
            <a:ext cx="2186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Error correction threshold </a:t>
            </a:r>
            <a:endParaRPr lang="zh-CN" altLang="en-US" sz="1600" b="1" dirty="0">
              <a:latin typeface="Calibri Light" panose="020F03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星形: 五角 21">
            <a:extLst>
              <a:ext uri="{FF2B5EF4-FFF2-40B4-BE49-F238E27FC236}">
                <a16:creationId xmlns:a16="http://schemas.microsoft.com/office/drawing/2014/main" id="{CA65696E-888A-4F6A-8733-9F3DBABEC44B}"/>
              </a:ext>
            </a:extLst>
          </p:cNvPr>
          <p:cNvSpPr>
            <a:spLocks noChangeAspect="1"/>
          </p:cNvSpPr>
          <p:nvPr/>
        </p:nvSpPr>
        <p:spPr>
          <a:xfrm>
            <a:off x="5668736" y="3221930"/>
            <a:ext cx="216000" cy="216000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Calibri Light" panose="020F030202020403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69105CE-8D1E-4B11-BE98-94CE14F57EB0}"/>
              </a:ext>
            </a:extLst>
          </p:cNvPr>
          <p:cNvSpPr txBox="1"/>
          <p:nvPr/>
        </p:nvSpPr>
        <p:spPr>
          <a:xfrm>
            <a:off x="3851056" y="3018238"/>
            <a:ext cx="2186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Quantum computational advantage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4A870245-8984-4920-AA7D-BF05B0E370DF}"/>
              </a:ext>
            </a:extLst>
          </p:cNvPr>
          <p:cNvCxnSpPr>
            <a:cxnSpLocks/>
          </p:cNvCxnSpPr>
          <p:nvPr/>
        </p:nvCxnSpPr>
        <p:spPr>
          <a:xfrm flipV="1">
            <a:off x="5938157" y="2220446"/>
            <a:ext cx="850864" cy="818724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5DAD696F-BD08-4FB3-8B8F-13324200A7B4}"/>
              </a:ext>
            </a:extLst>
          </p:cNvPr>
          <p:cNvSpPr txBox="1"/>
          <p:nvPr/>
        </p:nvSpPr>
        <p:spPr>
          <a:xfrm>
            <a:off x="6110567" y="2883376"/>
            <a:ext cx="2073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 Light" panose="020F03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Near-term applications</a:t>
            </a:r>
            <a:endParaRPr lang="zh-CN" altLang="en-US" sz="1600" dirty="0">
              <a:latin typeface="Calibri Light" panose="020F03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"/>
          <a:stretch/>
        </p:blipFill>
        <p:spPr>
          <a:xfrm>
            <a:off x="2864631" y="3744640"/>
            <a:ext cx="1903537" cy="144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742" r="12790" b="544"/>
          <a:stretch/>
        </p:blipFill>
        <p:spPr>
          <a:xfrm>
            <a:off x="7408168" y="3744640"/>
            <a:ext cx="1724813" cy="1440000"/>
          </a:xfrm>
          <a:prstGeom prst="rect">
            <a:avLst/>
          </a:prstGeom>
          <a:ln>
            <a:noFill/>
          </a:ln>
        </p:spPr>
      </p:pic>
      <p:sp>
        <p:nvSpPr>
          <p:cNvPr id="15" name="矩形 14"/>
          <p:cNvSpPr/>
          <p:nvPr/>
        </p:nvSpPr>
        <p:spPr>
          <a:xfrm>
            <a:off x="3529346" y="809360"/>
            <a:ext cx="5133308" cy="469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Nature has two outstanding achievements</a:t>
            </a:r>
            <a:endParaRPr lang="zh-CN" altLang="en-US" sz="22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1992" y="6148808"/>
            <a:ext cx="10292352" cy="46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2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To understand or to create new intelligence, maybe we can go beyond Nature!</a:t>
            </a:r>
            <a:endParaRPr lang="zh-CN" altLang="en-US" sz="22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867787" y="5254191"/>
            <a:ext cx="2268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Calibri Light" panose="020F0302020204030204" pitchFamily="34" charset="0"/>
                <a:cs typeface="Times New Roman" panose="02020603050405020304" pitchFamily="18" charset="0"/>
              </a:rPr>
              <a:t>Artificial intelligence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595416" y="5193091"/>
            <a:ext cx="2322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Calibri Light" panose="020F0302020204030204" pitchFamily="34" charset="0"/>
                <a:cs typeface="Times New Roman" panose="02020603050405020304" pitchFamily="18" charset="0"/>
              </a:rPr>
              <a:t>Quantum computing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 preferRelativeResize="0"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0"/>
          <a:stretch/>
        </p:blipFill>
        <p:spPr>
          <a:xfrm flipH="1">
            <a:off x="7408168" y="1553290"/>
            <a:ext cx="1724813" cy="144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"/>
          <a:stretch/>
        </p:blipFill>
        <p:spPr>
          <a:xfrm>
            <a:off x="2853877" y="1551595"/>
            <a:ext cx="1902395" cy="144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63311" y="2978447"/>
            <a:ext cx="1728487" cy="434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altLang="zh-CN" sz="2000" dirty="0">
                <a:latin typeface="Calibri Light" panose="020F0302020204030204" pitchFamily="34" charset="0"/>
                <a:cs typeface="Times New Roman" panose="02020603050405020304" pitchFamily="18" charset="0"/>
              </a:rPr>
              <a:t>Quantum laws 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13398" y="2972295"/>
            <a:ext cx="2314352" cy="434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altLang="zh-CN" sz="2000" dirty="0">
                <a:latin typeface="Calibri Light" panose="020F0302020204030204" pitchFamily="34" charset="0"/>
                <a:cs typeface="Times New Roman" panose="02020603050405020304" pitchFamily="18" charset="0"/>
              </a:rPr>
              <a:t>Human’s intelligence</a:t>
            </a:r>
            <a:endParaRPr lang="zh-CN" altLang="en-US" sz="2000" dirty="0">
              <a:latin typeface="Calibri Light" panose="020F030202020403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253143" y="2990505"/>
            <a:ext cx="896951" cy="80425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CC3300"/>
              </a:buClr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Match nature!</a:t>
            </a:r>
            <a:endParaRPr lang="zh-CN" altLang="en-US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700395" y="2990505"/>
            <a:ext cx="1619629" cy="80425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CC3300"/>
              </a:buClr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Match</a:t>
            </a:r>
          </a:p>
          <a:p>
            <a:pPr algn="just">
              <a:lnSpc>
                <a:spcPct val="120000"/>
              </a:lnSpc>
              <a:buClr>
                <a:srgbClr val="CC3300"/>
              </a:buClr>
            </a:pPr>
            <a:r>
              <a:rPr lang="en-US" altLang="zh-CN" sz="2000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human brains!</a:t>
            </a:r>
            <a:endParaRPr lang="zh-CN" altLang="en-US" sz="2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1" name="肘形连接符 20"/>
          <p:cNvCxnSpPr>
            <a:stCxn id="10" idx="1"/>
            <a:endCxn id="20" idx="1"/>
          </p:cNvCxnSpPr>
          <p:nvPr/>
        </p:nvCxnSpPr>
        <p:spPr>
          <a:xfrm rot="10800000">
            <a:off x="2853877" y="2271596"/>
            <a:ext cx="10754" cy="2193045"/>
          </a:xfrm>
          <a:prstGeom prst="bentConnector3">
            <a:avLst>
              <a:gd name="adj1" fmla="val 3623452"/>
            </a:avLst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肘形连接符 31"/>
          <p:cNvCxnSpPr>
            <a:stCxn id="11" idx="3"/>
            <a:endCxn id="3" idx="1"/>
          </p:cNvCxnSpPr>
          <p:nvPr/>
        </p:nvCxnSpPr>
        <p:spPr>
          <a:xfrm flipV="1">
            <a:off x="9132981" y="2273290"/>
            <a:ext cx="12700" cy="2191350"/>
          </a:xfrm>
          <a:prstGeom prst="bentConnector3">
            <a:avLst>
              <a:gd name="adj1" fmla="val 4095890"/>
            </a:avLst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0" idx="3"/>
            <a:endCxn id="11" idx="1"/>
          </p:cNvCxnSpPr>
          <p:nvPr/>
        </p:nvCxnSpPr>
        <p:spPr>
          <a:xfrm>
            <a:off x="4768168" y="4464640"/>
            <a:ext cx="2640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6090325" y="4464640"/>
            <a:ext cx="1" cy="158400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74CC3A4-0B17-445B-AE8C-A0FED5C1C367}"/>
              </a:ext>
            </a:extLst>
          </p:cNvPr>
          <p:cNvSpPr/>
          <p:nvPr/>
        </p:nvSpPr>
        <p:spPr>
          <a:xfrm>
            <a:off x="4605046" y="-7416"/>
            <a:ext cx="2981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Future prospects</a:t>
            </a:r>
            <a:endParaRPr kumimoji="0" lang="fr-FR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 animBg="1"/>
      <p:bldP spid="3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42689" y="2590802"/>
            <a:ext cx="8506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微软雅黑 Light"/>
                <a:cs typeface="Calibri" panose="020F0502020204030204" pitchFamily="34" charset="0"/>
              </a:rPr>
              <a:t>Thanks for your attention!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微软雅黑 Ligh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8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862406" y="926577"/>
            <a:ext cx="10419007" cy="94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dirty="0">
                <a:latin typeface="Calibri Light" panose="020F0302020204030204" pitchFamily="34" charset="0"/>
                <a:cs typeface="Times New Roman" panose="02020603050405020304" pitchFamily="18" charset="0"/>
              </a:rPr>
              <a:t>Quantum physics, after one century’s development, comes to the rescue for the problems confronted in the classical information technologies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46598" y="5080657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Freestyle Script" panose="030804020302050B0404" pitchFamily="66" charset="0"/>
              </a:rPr>
              <a:t>Max Planck</a:t>
            </a:r>
            <a:endParaRPr lang="zh-CN" altLang="en-US" sz="2400" dirty="0">
              <a:latin typeface="Freestyle Script" panose="030804020302050B04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80079" y="4971531"/>
            <a:ext cx="1085554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2400" dirty="0" err="1">
                <a:latin typeface="Freestyle Script" panose="030804020302050B0404" pitchFamily="66" charset="0"/>
              </a:rPr>
              <a:t>Niels</a:t>
            </a:r>
            <a:r>
              <a:rPr lang="en-US" altLang="zh-CN" sz="2400" dirty="0">
                <a:latin typeface="Freestyle Script" panose="030804020302050B0404" pitchFamily="66" charset="0"/>
              </a:rPr>
              <a:t> Bohr</a:t>
            </a:r>
            <a:endParaRPr lang="zh-CN" altLang="en-US" sz="2400" dirty="0">
              <a:latin typeface="Freestyle Script" panose="030804020302050B04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66160" y="4969858"/>
            <a:ext cx="1656223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2400" dirty="0">
                <a:latin typeface="Freestyle Script" panose="030804020302050B0404" pitchFamily="66" charset="0"/>
              </a:rPr>
              <a:t>Erwin Schrödinger</a:t>
            </a:r>
            <a:endParaRPr lang="zh-CN" altLang="en-US" sz="2400" dirty="0">
              <a:latin typeface="Freestyle Script" panose="030804020302050B04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89109" y="4969858"/>
            <a:ext cx="1737975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2400" dirty="0">
                <a:latin typeface="Freestyle Script" panose="030804020302050B0404" pitchFamily="66" charset="0"/>
              </a:rPr>
              <a:t>Werner Heisenberg</a:t>
            </a:r>
            <a:endParaRPr lang="zh-CN" altLang="en-US" sz="2400" dirty="0">
              <a:latin typeface="Freestyle Script" panose="030804020302050B0404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1" y="2480367"/>
            <a:ext cx="1965600" cy="25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71" y="2480367"/>
            <a:ext cx="1802571" cy="25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42" y="2480367"/>
            <a:ext cx="1940260" cy="25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02" y="2480367"/>
            <a:ext cx="1587391" cy="25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31" y="2480367"/>
            <a:ext cx="2018940" cy="252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911427" y="4973248"/>
            <a:ext cx="1401346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2400" dirty="0">
                <a:latin typeface="Freestyle Script" panose="030804020302050B0404" pitchFamily="66" charset="0"/>
              </a:rPr>
              <a:t>Albert Einstein</a:t>
            </a:r>
            <a:endParaRPr lang="zh-CN" altLang="en-US" sz="2400" dirty="0">
              <a:latin typeface="Freestyle Script" panose="030804020302050B0404" pitchFamily="66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93" y="2480367"/>
            <a:ext cx="1707319" cy="2520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273094" y="4997556"/>
            <a:ext cx="1064715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2400" dirty="0">
                <a:latin typeface="Freestyle Script" panose="030804020302050B0404" pitchFamily="66" charset="0"/>
              </a:rPr>
              <a:t>Paul Dirac</a:t>
            </a:r>
          </a:p>
        </p:txBody>
      </p:sp>
    </p:spTree>
    <p:extLst>
      <p:ext uri="{BB962C8B-B14F-4D97-AF65-F5344CB8AC3E}">
        <p14:creationId xmlns:p14="http://schemas.microsoft.com/office/powerpoint/2010/main" val="341900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10434" y="-32111"/>
            <a:ext cx="5771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Calibri" panose="020F0502020204030204" pitchFamily="34" charset="0"/>
              </a:rPr>
              <a:t>Quantum superposition and qubit</a:t>
            </a:r>
          </a:p>
        </p:txBody>
      </p:sp>
      <p:sp>
        <p:nvSpPr>
          <p:cNvPr id="3" name="Text Box 34"/>
          <p:cNvSpPr txBox="1">
            <a:spLocks noChangeArrowheads="1"/>
          </p:cNvSpPr>
          <p:nvPr/>
        </p:nvSpPr>
        <p:spPr bwMode="auto">
          <a:xfrm>
            <a:off x="2493334" y="892719"/>
            <a:ext cx="3080159" cy="54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Gungsuh" pitchFamily="18" charset="-127"/>
                <a:cs typeface="Times New Roman" panose="02020603050405020304" pitchFamily="18" charset="0"/>
              </a:rPr>
              <a:t>Classical Physics: “bit”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83527" y="885884"/>
            <a:ext cx="34744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Quantum Physics: “qubit”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848505" y="1431965"/>
            <a:ext cx="2744448" cy="876560"/>
            <a:chOff x="4245619" y="1998876"/>
            <a:chExt cx="2549967" cy="692199"/>
          </a:xfrm>
        </p:grpSpPr>
        <p:grpSp>
          <p:nvGrpSpPr>
            <p:cNvPr id="8" name="组合 7"/>
            <p:cNvGrpSpPr/>
            <p:nvPr/>
          </p:nvGrpSpPr>
          <p:grpSpPr>
            <a:xfrm>
              <a:off x="4245619" y="1998876"/>
              <a:ext cx="2549967" cy="692199"/>
              <a:chOff x="6711950" y="2700338"/>
              <a:chExt cx="1963738" cy="558800"/>
            </a:xfrm>
          </p:grpSpPr>
          <p:graphicFrame>
            <p:nvGraphicFramePr>
              <p:cNvPr id="11" name="Object 45"/>
              <p:cNvGraphicFramePr>
                <a:graphicFrameLocks noChangeAspect="1"/>
              </p:cNvGraphicFramePr>
              <p:nvPr/>
            </p:nvGraphicFramePr>
            <p:xfrm>
              <a:off x="7820025" y="2709863"/>
              <a:ext cx="325438" cy="5254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82" name="公式" r:id="rId4" imgW="1477440" imgH="4752360" progId="Equation.3">
                      <p:embed/>
                    </p:oleObj>
                  </mc:Choice>
                  <mc:Fallback>
                    <p:oleObj name="公式" r:id="rId4" imgW="1477440" imgH="4752360" progId="Equation.3">
                      <p:embed/>
                      <p:pic>
                        <p:nvPicPr>
                          <p:cNvPr id="11" name="Object 4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820025" y="2709863"/>
                            <a:ext cx="325438" cy="52546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46"/>
              <p:cNvGraphicFramePr>
                <a:graphicFrameLocks noChangeAspect="1"/>
              </p:cNvGraphicFramePr>
              <p:nvPr/>
            </p:nvGraphicFramePr>
            <p:xfrm>
              <a:off x="8458200" y="2716213"/>
              <a:ext cx="217488" cy="5429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83" name="Equation" r:id="rId6" imgW="2369520" imgH="4752360" progId="Equation.DSMT4">
                      <p:embed/>
                    </p:oleObj>
                  </mc:Choice>
                  <mc:Fallback>
                    <p:oleObj name="Equation" r:id="rId6" imgW="2369520" imgH="4752360" progId="Equation.DSMT4">
                      <p:embed/>
                      <p:pic>
                        <p:nvPicPr>
                          <p:cNvPr id="12" name="Object 4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458200" y="2716213"/>
                            <a:ext cx="217488" cy="5429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48"/>
              <p:cNvGraphicFramePr>
                <a:graphicFrameLocks noChangeAspect="1"/>
              </p:cNvGraphicFramePr>
              <p:nvPr/>
            </p:nvGraphicFramePr>
            <p:xfrm>
              <a:off x="6711950" y="2706688"/>
              <a:ext cx="331788" cy="5349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84" name="公式" r:id="rId8" imgW="55800" imgH="186120" progId="Equation.3">
                      <p:embed/>
                    </p:oleObj>
                  </mc:Choice>
                  <mc:Fallback>
                    <p:oleObj name="公式" r:id="rId8" imgW="55800" imgH="186120" progId="Equation.3">
                      <p:embed/>
                      <p:pic>
                        <p:nvPicPr>
                          <p:cNvPr id="13" name="Object 4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11950" y="2706688"/>
                            <a:ext cx="331788" cy="53498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49"/>
              <p:cNvGraphicFramePr>
                <a:graphicFrameLocks noChangeAspect="1"/>
              </p:cNvGraphicFramePr>
              <p:nvPr/>
            </p:nvGraphicFramePr>
            <p:xfrm>
              <a:off x="7237413" y="2700338"/>
              <a:ext cx="220662" cy="5508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85" name="公式" r:id="rId10" imgW="92880" imgH="186120" progId="Equation.3">
                      <p:embed/>
                    </p:oleObj>
                  </mc:Choice>
                  <mc:Fallback>
                    <p:oleObj name="公式" r:id="rId10" imgW="92880" imgH="186120" progId="Equation.3">
                      <p:embed/>
                      <p:pic>
                        <p:nvPicPr>
                          <p:cNvPr id="14" name="Object 4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237413" y="2700338"/>
                            <a:ext cx="220662" cy="55086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Text Box 56"/>
              <p:cNvSpPr txBox="1">
                <a:spLocks noChangeAspect="1" noChangeArrowheads="1"/>
              </p:cNvSpPr>
              <p:nvPr/>
            </p:nvSpPr>
            <p:spPr bwMode="auto">
              <a:xfrm>
                <a:off x="7458075" y="2780146"/>
                <a:ext cx="425766" cy="372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Times New Roman" panose="02020603050405020304" pitchFamily="18" charset="0"/>
                  </a:rPr>
                  <a:t>＋</a:t>
                </a:r>
              </a:p>
            </p:txBody>
          </p:sp>
        </p:grpSp>
        <p:graphicFrame>
          <p:nvGraphicFramePr>
            <p:cNvPr id="9" name="Object 43"/>
            <p:cNvGraphicFramePr>
              <a:graphicFrameLocks noChangeAspect="1"/>
            </p:cNvGraphicFramePr>
            <p:nvPr/>
          </p:nvGraphicFramePr>
          <p:xfrm>
            <a:off x="4418776" y="2097736"/>
            <a:ext cx="616363" cy="4699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86" name="Photo Editor 照片" r:id="rId12" imgW="790476" imgH="781159" progId="">
                    <p:embed/>
                  </p:oleObj>
                </mc:Choice>
                <mc:Fallback>
                  <p:oleObj name="Photo Editor 照片" r:id="rId12" imgW="790476" imgH="781159" progId="">
                    <p:embed/>
                    <p:pic>
                      <p:nvPicPr>
                        <p:cNvPr id="9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8776" y="2097736"/>
                          <a:ext cx="616363" cy="4699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42"/>
            <p:cNvGraphicFramePr>
              <a:graphicFrameLocks noChangeAspect="1"/>
            </p:cNvGraphicFramePr>
            <p:nvPr/>
          </p:nvGraphicFramePr>
          <p:xfrm>
            <a:off x="5876762" y="2243748"/>
            <a:ext cx="700314" cy="2221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87" name="Photo Editor 照片" r:id="rId14" imgW="1019048" imgH="419048" progId="">
                    <p:embed/>
                  </p:oleObj>
                </mc:Choice>
                <mc:Fallback>
                  <p:oleObj name="Photo Editor 照片" r:id="rId14" imgW="1019048" imgH="419048" progId="">
                    <p:embed/>
                    <p:pic>
                      <p:nvPicPr>
                        <p:cNvPr id="1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76762" y="2243748"/>
                          <a:ext cx="700314" cy="2221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组合 25"/>
          <p:cNvGrpSpPr/>
          <p:nvPr/>
        </p:nvGrpSpPr>
        <p:grpSpPr>
          <a:xfrm>
            <a:off x="2704259" y="1484529"/>
            <a:ext cx="2619920" cy="766121"/>
            <a:chOff x="5923828" y="1183130"/>
            <a:chExt cx="2286675" cy="570982"/>
          </a:xfrm>
        </p:grpSpPr>
        <p:graphicFrame>
          <p:nvGraphicFramePr>
            <p:cNvPr id="5" name="Object 42"/>
            <p:cNvGraphicFramePr>
              <a:graphicFrameLocks noChangeAspect="1"/>
            </p:cNvGraphicFramePr>
            <p:nvPr/>
          </p:nvGraphicFramePr>
          <p:xfrm>
            <a:off x="7375922" y="1310131"/>
            <a:ext cx="834581" cy="264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88" name="Photo Editor 照片" r:id="rId16" imgW="1019048" imgH="419048" progId="">
                    <p:embed/>
                  </p:oleObj>
                </mc:Choice>
                <mc:Fallback>
                  <p:oleObj name="Photo Editor 照片" r:id="rId16" imgW="1019048" imgH="419048" progId="">
                    <p:embed/>
                    <p:pic>
                      <p:nvPicPr>
                        <p:cNvPr id="5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75922" y="1310131"/>
                          <a:ext cx="834581" cy="2647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43"/>
            <p:cNvGraphicFramePr>
              <a:graphicFrameLocks noChangeAspect="1"/>
            </p:cNvGraphicFramePr>
            <p:nvPr/>
          </p:nvGraphicFramePr>
          <p:xfrm>
            <a:off x="5923828" y="1183130"/>
            <a:ext cx="748808" cy="5709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89" name="Photo Editor 照片" r:id="rId17" imgW="790476" imgH="781159" progId="">
                    <p:embed/>
                  </p:oleObj>
                </mc:Choice>
                <mc:Fallback>
                  <p:oleObj name="Photo Editor 照片" r:id="rId17" imgW="790476" imgH="781159" progId="">
                    <p:embed/>
                    <p:pic>
                      <p:nvPicPr>
                        <p:cNvPr id="6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23828" y="1183130"/>
                          <a:ext cx="748808" cy="5709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文本框 15"/>
            <p:cNvSpPr txBox="1"/>
            <p:nvPr/>
          </p:nvSpPr>
          <p:spPr>
            <a:xfrm>
              <a:off x="6909021" y="1268567"/>
              <a:ext cx="351455" cy="298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微软雅黑"/>
                  <a:cs typeface="+mn-cs"/>
                </a:rPr>
                <a:t>or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+mn-cs"/>
              </a:endParaRPr>
            </a:p>
          </p:txBody>
        </p:sp>
      </p:grpSp>
      <p:sp>
        <p:nvSpPr>
          <p:cNvPr id="17" name="AutoShape 30"/>
          <p:cNvSpPr>
            <a:spLocks noChangeAspect="1" noChangeArrowheads="1"/>
          </p:cNvSpPr>
          <p:nvPr/>
        </p:nvSpPr>
        <p:spPr bwMode="auto">
          <a:xfrm>
            <a:off x="6571136" y="3303611"/>
            <a:ext cx="144000" cy="648000"/>
          </a:xfrm>
          <a:prstGeom prst="upDownArrow">
            <a:avLst>
              <a:gd name="adj1" fmla="val 50000"/>
              <a:gd name="adj2" fmla="val 95438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AutoShape 31"/>
          <p:cNvSpPr>
            <a:spLocks noChangeAspect="1" noChangeArrowheads="1"/>
          </p:cNvSpPr>
          <p:nvPr/>
        </p:nvSpPr>
        <p:spPr bwMode="auto">
          <a:xfrm rot="5400000">
            <a:off x="5074238" y="3337026"/>
            <a:ext cx="144000" cy="720000"/>
          </a:xfrm>
          <a:prstGeom prst="upDownArrow">
            <a:avLst>
              <a:gd name="adj1" fmla="val 50000"/>
              <a:gd name="adj2" fmla="val 103704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4436641" y="3964310"/>
                <a:ext cx="1387559" cy="442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CN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altLang="zh-CN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𝐻</m:t>
                        </m:r>
                      </m:e>
                    </m:d>
                    <m:r>
                      <a:rPr kumimoji="0" lang="en-US" altLang="zh-CN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=|</m:t>
                    </m:r>
                    <m:d>
                      <m:dPr>
                        <m:begChr m:val=""/>
                        <m:endChr m:val="⟩"/>
                        <m:ctrlPr>
                          <a:rPr kumimoji="0" lang="en-US" altLang="zh-CN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0</m:t>
                        </m:r>
                      </m:e>
                    </m:d>
                  </m:oMath>
                </a14:m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6641" y="3964310"/>
                <a:ext cx="1387559" cy="442429"/>
              </a:xfrm>
              <a:prstGeom prst="rect">
                <a:avLst/>
              </a:prstGeom>
              <a:blipFill>
                <a:blip r:embed="rId18"/>
                <a:stretch>
                  <a:fillRect l="-8370" t="-120548" r="-38326" b="-1835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010546" y="3964310"/>
                <a:ext cx="1359411" cy="442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CN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altLang="zh-CN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𝑉</m:t>
                        </m:r>
                      </m:e>
                    </m:d>
                    <m:r>
                      <a:rPr kumimoji="0" lang="en-US" altLang="zh-CN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=|</m:t>
                    </m:r>
                    <m:d>
                      <m:dPr>
                        <m:begChr m:val=""/>
                        <m:endChr m:val="⟩"/>
                        <m:ctrlPr>
                          <a:rPr kumimoji="0" lang="en-US" altLang="zh-CN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546" y="3964310"/>
                <a:ext cx="1359411" cy="442429"/>
              </a:xfrm>
              <a:prstGeom prst="rect">
                <a:avLst/>
              </a:prstGeom>
              <a:blipFill>
                <a:blip r:embed="rId19"/>
                <a:stretch>
                  <a:fillRect l="-9417" t="-120548" r="-39910" b="-1835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3091336" y="2178204"/>
            <a:ext cx="1864613" cy="586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Times New Roman" panose="02020603050405020304" pitchFamily="18" charset="0"/>
              </a:rPr>
              <a:t>0        or        1</a:t>
            </a:r>
            <a:endParaRPr kumimoji="0" lang="en-US" altLang="zh-C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7109913" y="2169306"/>
                <a:ext cx="2221634" cy="600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altLang="zh-CN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altLang="zh-CN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e>
                      </m:d>
                      <m:r>
                        <a:rPr kumimoji="0" lang="en-US" altLang="zh-CN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</m:t>
                      </m:r>
                      <m:r>
                        <a:rPr kumimoji="0" lang="en-US" altLang="zh-CN" sz="2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altLang="zh-CN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+  </m:t>
                      </m:r>
                      <m:r>
                        <a:rPr kumimoji="0" lang="en-US" altLang="zh-CN" sz="2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</m:t>
                      </m:r>
                      <m:r>
                        <a:rPr kumimoji="0" lang="en-US" altLang="zh-CN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altLang="zh-CN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913" y="2169306"/>
                <a:ext cx="2221634" cy="60016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710" y="4920485"/>
            <a:ext cx="1595863" cy="145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1740068" y="4656662"/>
                <a:ext cx="2283574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〉"/>
                          <m:ctrlPr>
                            <a:rPr kumimoji="0" lang="zh-CN" alt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zh-CN" alt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|</m:t>
                          </m:r>
                          <m: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𝜓</m:t>
                          </m:r>
                        </m:e>
                      </m:d>
                      <m:r>
                        <a:rPr kumimoji="0" lang="zh-CN" alt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zh-CN" alt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𝛼</m:t>
                      </m:r>
                      <m:d>
                        <m:dPr>
                          <m:begChr m:val=""/>
                          <m:endChr m:val="〉"/>
                          <m:ctrlP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zh-CN" alt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|</m:t>
                          </m:r>
                          <m: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𝐻</m:t>
                          </m:r>
                        </m:e>
                      </m:d>
                      <m:r>
                        <a:rPr kumimoji="0" lang="zh-CN" alt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+</m:t>
                      </m:r>
                      <m:r>
                        <a:rPr kumimoji="0" lang="zh-CN" alt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𝛽</m:t>
                      </m:r>
                      <m:d>
                        <m:dPr>
                          <m:begChr m:val=""/>
                          <m:endChr m:val="〉"/>
                          <m:ctrlP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zh-CN" alt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|</m:t>
                          </m:r>
                          <m: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zh-CN" alt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|</m:t>
                          </m:r>
                          <m: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𝛼</m:t>
                          </m:r>
                          <m:r>
                            <a:rPr kumimoji="0" lang="zh-CN" alt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|</m:t>
                          </m:r>
                        </m:e>
                        <m:sup>
                          <m: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altLang="zh-CN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zh-CN" alt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|</m:t>
                          </m:r>
                          <m: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𝛽</m:t>
                          </m:r>
                          <m:r>
                            <a:rPr kumimoji="0" lang="zh-CN" alt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|</m:t>
                          </m:r>
                        </m:e>
                        <m:sup>
                          <m: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altLang="zh-CN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8" y="4656662"/>
                <a:ext cx="2283574" cy="89255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5198504" y="4818679"/>
                <a:ext cx="11758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zh-CN" sz="20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zh-CN" alt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zh-CN" alt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|</m:t>
                          </m:r>
                          <m: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𝛽</m:t>
                          </m:r>
                          <m:r>
                            <a:rPr kumimoji="0" lang="zh-CN" alt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|</m:t>
                          </m:r>
                        </m:e>
                        <m:sup>
                          <m: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504" y="4818679"/>
                <a:ext cx="1175899" cy="400110"/>
              </a:xfrm>
              <a:prstGeom prst="rect">
                <a:avLst/>
              </a:prstGeom>
              <a:blipFill>
                <a:blip r:embed="rId2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5200105" y="5995620"/>
                <a:ext cx="11742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zh-CN" alt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altLang="zh-CN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P</m:t>
                          </m:r>
                          <m:r>
                            <a:rPr kumimoji="0" lang="en-US" altLang="zh-CN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=|</m:t>
                          </m:r>
                          <m: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𝛼</m:t>
                          </m:r>
                          <m:r>
                            <a:rPr kumimoji="0" lang="zh-CN" alt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|</m:t>
                          </m:r>
                        </m:e>
                        <m:sup>
                          <m: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105" y="5995620"/>
                <a:ext cx="1174296" cy="400110"/>
              </a:xfrm>
              <a:prstGeom prst="rect">
                <a:avLst/>
              </a:prstGeom>
              <a:blipFill>
                <a:blip r:embed="rId24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下箭头 31"/>
          <p:cNvSpPr/>
          <p:nvPr/>
        </p:nvSpPr>
        <p:spPr>
          <a:xfrm rot="16200000">
            <a:off x="6241211" y="5469736"/>
            <a:ext cx="484632" cy="472321"/>
          </a:xfrm>
          <a:prstGeom prst="downArrow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15636" y="5102938"/>
            <a:ext cx="3620609" cy="1209562"/>
          </a:xfrm>
          <a:prstGeom prst="rect">
            <a:avLst/>
          </a:prstGeom>
          <a:solidFill>
            <a:srgbClr val="D9D9D9">
              <a:alpha val="69804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Non-cloning theorem:</a:t>
            </a:r>
          </a:p>
          <a:p>
            <a:pPr marL="0" marR="0" lvl="0" indent="0" algn="just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An unknown quantum state can not be copied precisely! </a:t>
            </a:r>
            <a:endParaRPr kumimoji="0" lang="zh-CN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319514" y="3526450"/>
            <a:ext cx="2930781" cy="87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微软雅黑"/>
                <a:cs typeface="Times New Roman" panose="02020603050405020304" pitchFamily="18" charset="0"/>
              </a:rPr>
              <a:t>A qubit encoded in the polarization of a photon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3C1A6845-6098-4435-BFD9-AF58A361BA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40" y="2915442"/>
            <a:ext cx="2844053" cy="179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7">
      <a:majorFont>
        <a:latin typeface="HP Simplified Light"/>
        <a:ea typeface="微软雅黑 Light"/>
        <a:cs typeface=""/>
      </a:majorFont>
      <a:minorFont>
        <a:latin typeface="HP Simplified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12351</TotalTime>
  <Words>4113</Words>
  <Application>Microsoft Office PowerPoint</Application>
  <PresentationFormat>宽屏</PresentationFormat>
  <Paragraphs>624</Paragraphs>
  <Slides>74</Slides>
  <Notes>74</Notes>
  <HiddenSlides>0</HiddenSlides>
  <MMClips>0</MMClips>
  <ScaleCrop>false</ScaleCrop>
  <HeadingPairs>
    <vt:vector size="8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74</vt:i4>
      </vt:variant>
    </vt:vector>
  </HeadingPairs>
  <TitlesOfParts>
    <vt:vector size="108" baseType="lpstr">
      <vt:lpstr>Arial Unicode MS</vt:lpstr>
      <vt:lpstr>Gungsuh</vt:lpstr>
      <vt:lpstr>Lucida Grande</vt:lpstr>
      <vt:lpstr>ＭＳ Ｐゴシック</vt:lpstr>
      <vt:lpstr>Songti SC</vt:lpstr>
      <vt:lpstr>Titillium Lt</vt:lpstr>
      <vt:lpstr>等线</vt:lpstr>
      <vt:lpstr>等线 Light</vt:lpstr>
      <vt:lpstr>仿宋</vt:lpstr>
      <vt:lpstr>仿宋_GB2312</vt:lpstr>
      <vt:lpstr>黑体</vt:lpstr>
      <vt:lpstr>华文隶书</vt:lpstr>
      <vt:lpstr>宋体</vt:lpstr>
      <vt:lpstr>宋体-方正超大字符集</vt:lpstr>
      <vt:lpstr>微软雅黑</vt:lpstr>
      <vt:lpstr>微软雅黑 Light</vt:lpstr>
      <vt:lpstr>Arabic Typesetting</vt:lpstr>
      <vt:lpstr>Arial</vt:lpstr>
      <vt:lpstr>Calibri</vt:lpstr>
      <vt:lpstr>Calibri Light</vt:lpstr>
      <vt:lpstr>Cambria Math</vt:lpstr>
      <vt:lpstr>Consolas</vt:lpstr>
      <vt:lpstr>Freestyle Script</vt:lpstr>
      <vt:lpstr>HP Simplified Light</vt:lpstr>
      <vt:lpstr>Symbol</vt:lpstr>
      <vt:lpstr>Times New Roman</vt:lpstr>
      <vt:lpstr>Wingdings</vt:lpstr>
      <vt:lpstr>Wingdings 2</vt:lpstr>
      <vt:lpstr>Wingdings 3</vt:lpstr>
      <vt:lpstr>1_Office 主题</vt:lpstr>
      <vt:lpstr>公式</vt:lpstr>
      <vt:lpstr>Equation</vt:lpstr>
      <vt:lpstr>Photo Editor 照片</vt:lpstr>
      <vt:lpstr>CorelDRAW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Resonant excitation of a single quantum dot</vt:lpstr>
      <vt:lpstr>Efficient single photons quantum dot-microcavity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eidos</dc:creator>
  <cp:lastModifiedBy>eidos</cp:lastModifiedBy>
  <cp:revision>444</cp:revision>
  <cp:lastPrinted>2021-01-18T13:24:50Z</cp:lastPrinted>
  <dcterms:created xsi:type="dcterms:W3CDTF">2020-12-21T09:44:59Z</dcterms:created>
  <dcterms:modified xsi:type="dcterms:W3CDTF">2021-02-24T01:25:07Z</dcterms:modified>
</cp:coreProperties>
</file>